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tiff" ContentType="image/tiff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8" r:id="rId2"/>
    <p:sldId id="295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83" r:id="rId16"/>
    <p:sldId id="284" r:id="rId17"/>
    <p:sldId id="285" r:id="rId18"/>
    <p:sldId id="286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93" r:id="rId31"/>
    <p:sldId id="289" r:id="rId32"/>
    <p:sldId id="290" r:id="rId33"/>
    <p:sldId id="291" r:id="rId34"/>
    <p:sldId id="292" r:id="rId35"/>
    <p:sldId id="288" r:id="rId36"/>
    <p:sldId id="294" r:id="rId37"/>
  </p:sldIdLst>
  <p:sldSz cx="9144000" cy="6858000" type="screen4x3"/>
  <p:notesSz cx="6662738" cy="9926638"/>
  <p:custDataLst>
    <p:tags r:id="rId40"/>
  </p:custDataLst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400" b="1" kern="1200">
        <a:solidFill>
          <a:srgbClr val="000000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b="1" kern="1200">
        <a:solidFill>
          <a:srgbClr val="000000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b="1" kern="1200">
        <a:solidFill>
          <a:srgbClr val="000000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b="1" kern="1200">
        <a:solidFill>
          <a:srgbClr val="000000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b="1" kern="1200">
        <a:solidFill>
          <a:srgbClr val="000000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rgbClr val="000000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rgbClr val="000000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rgbClr val="000000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rgbClr val="000000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FF"/>
    <a:srgbClr val="990033"/>
    <a:srgbClr val="47BAD6"/>
    <a:srgbClr val="FE9E32"/>
    <a:srgbClr val="009900"/>
    <a:srgbClr val="FE9D32"/>
    <a:srgbClr val="969696"/>
    <a:srgbClr val="FECB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0" autoAdjust="0"/>
    <p:restoredTop sz="87417" autoAdjust="0"/>
  </p:normalViewPr>
  <p:slideViewPr>
    <p:cSldViewPr>
      <p:cViewPr varScale="1">
        <p:scale>
          <a:sx n="99" d="100"/>
          <a:sy n="99" d="100"/>
        </p:scale>
        <p:origin x="-324" y="-96"/>
      </p:cViewPr>
      <p:guideLst>
        <p:guide orient="horz" pos="3861"/>
        <p:guide orient="horz" pos="3974"/>
        <p:guide orient="horz" pos="4020"/>
        <p:guide orient="horz" pos="4088"/>
        <p:guide pos="38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5552" y="0"/>
            <a:ext cx="2887186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Times"/>
              </a:defRPr>
            </a:lvl1pPr>
          </a:lstStyle>
          <a:p>
            <a:endParaRPr lang="en-US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0306"/>
            <a:ext cx="2887186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  <a:latin typeface="Times"/>
              </a:defRPr>
            </a:lvl1pPr>
          </a:lstStyle>
          <a:p>
            <a:endParaRPr lang="en-US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5552" y="9430306"/>
            <a:ext cx="2887186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Times"/>
              </a:defRPr>
            </a:lvl1pPr>
          </a:lstStyle>
          <a:p>
            <a:fld id="{94C2C647-CC90-4739-9B51-C98AB26D13B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7186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  <a:latin typeface="Times"/>
              </a:defRPr>
            </a:lvl1pPr>
          </a:lstStyle>
          <a:p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5552" y="0"/>
            <a:ext cx="2887186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Times"/>
              </a:defRPr>
            </a:lvl1pPr>
          </a:lstStyle>
          <a:p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0900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8365" y="4715153"/>
            <a:ext cx="4886008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306"/>
            <a:ext cx="2887186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  <a:latin typeface="Times"/>
              </a:defRPr>
            </a:lvl1pPr>
          </a:lstStyle>
          <a:p>
            <a:endParaRPr lang="en-US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5552" y="9430306"/>
            <a:ext cx="2887186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Times"/>
              </a:defRPr>
            </a:lvl1pPr>
          </a:lstStyle>
          <a:p>
            <a:fld id="{639DF4D7-DB2A-431F-BC67-911B0529BACD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dirty="0" smtClean="0">
              <a:latin typeface="Times"/>
            </a:endParaRPr>
          </a:p>
        </p:txBody>
      </p:sp>
      <p:sp>
        <p:nvSpPr>
          <p:cNvPr id="1454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1EFCF1-D109-41BA-B8D2-C69A6A2B3338}" type="slidenum">
              <a:rPr lang="en-US" smtClean="0">
                <a:latin typeface="Times"/>
              </a:rPr>
              <a:pPr/>
              <a:t>1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lvl="2"/>
            <a:endParaRPr lang="sv-SE" dirty="0" smtClean="0">
              <a:latin typeface="Times"/>
            </a:endParaRPr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011035-FAD8-457D-80D4-1813352C50BB}" type="slidenum">
              <a:rPr lang="en-US" smtClean="0">
                <a:latin typeface="Times"/>
              </a:rPr>
              <a:pPr/>
              <a:t>10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smtClean="0">
              <a:latin typeface="Times"/>
            </a:endParaRPr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CFA228-7A86-4226-8E54-41B4C94F23F4}" type="slidenum">
              <a:rPr lang="en-US" smtClean="0">
                <a:latin typeface="Times"/>
              </a:rPr>
              <a:pPr/>
              <a:t>11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dirty="0" smtClean="0">
              <a:latin typeface="Times"/>
            </a:endParaRPr>
          </a:p>
        </p:txBody>
      </p:sp>
      <p:sp>
        <p:nvSpPr>
          <p:cNvPr id="156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719848-E1A4-483C-96FF-E6D093B81353}" type="slidenum">
              <a:rPr lang="en-US" smtClean="0">
                <a:latin typeface="Times"/>
              </a:rPr>
              <a:pPr/>
              <a:t>13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dirty="0" smtClean="0">
              <a:latin typeface="Times"/>
            </a:endParaRPr>
          </a:p>
        </p:txBody>
      </p:sp>
      <p:sp>
        <p:nvSpPr>
          <p:cNvPr id="157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88105B-6F8E-4839-BEE7-91DACA95860C}" type="slidenum">
              <a:rPr lang="en-US" smtClean="0">
                <a:latin typeface="Times"/>
              </a:rPr>
              <a:pPr/>
              <a:t>14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marL="0" lvl="1"/>
            <a:r>
              <a:rPr lang="sv-SE" smtClean="0"/>
              <a:t>1. Simulation mode can also be achieved by doing changes in Holding Regsiter.?!?! (which holding reg?)</a:t>
            </a:r>
            <a:br>
              <a:rPr lang="sv-SE" smtClean="0"/>
            </a:br>
            <a:r>
              <a:rPr lang="sv-SE" sz="1600" smtClean="0"/>
              <a:t>To prevent the transmitter from being left in simulation mode it must transition from ”ON” to ”OFF” after power is applied to the transmitter. When simulation is enabled a warning Indication is set in DevicesStatus, indicating that Simulation is enabled.</a:t>
            </a:r>
            <a:br>
              <a:rPr lang="sv-SE" sz="1600" smtClean="0"/>
            </a:br>
            <a:r>
              <a:rPr lang="sv-SE" sz="1600" smtClean="0"/>
              <a:t>2. Enables write protection of configuration data, unables unauthorized changes</a:t>
            </a:r>
          </a:p>
          <a:p>
            <a:pPr marL="0" lvl="1"/>
            <a:r>
              <a:rPr lang="sv-SE" sz="1600" smtClean="0"/>
              <a:t>3. Spare – not used</a:t>
            </a:r>
            <a:br>
              <a:rPr lang="sv-SE" sz="1600" smtClean="0"/>
            </a:br>
            <a:r>
              <a:rPr lang="sv-SE" sz="1600" smtClean="0"/>
              <a:t>4.  On: Averaging  temperature (CU-90), Off: Spot temperature (PT-100)</a:t>
            </a:r>
          </a:p>
          <a:p>
            <a:endParaRPr lang="sv-SE" sz="1600" smtClean="0"/>
          </a:p>
          <a:p>
            <a:endParaRPr lang="sv-SE" smtClean="0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235F26-E476-4B2B-B1AA-FBBFDF963925}" type="slidenum">
              <a:rPr lang="en-US" smtClean="0"/>
              <a:pPr/>
              <a:t>15</a:t>
            </a:fld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smtClean="0"/>
              <a:t>The Rosemount 2240 has a built-in function for ground leakage detection.</a:t>
            </a:r>
          </a:p>
          <a:p>
            <a:r>
              <a:rPr lang="en-US" smtClean="0"/>
              <a:t>When the ground leakage detector is enabled a faulty temperature sensor is</a:t>
            </a:r>
          </a:p>
          <a:p>
            <a:r>
              <a:rPr lang="en-US" smtClean="0"/>
              <a:t>indicated in a status register. A single fault will affect the measurement on all</a:t>
            </a:r>
          </a:p>
          <a:p>
            <a:r>
              <a:rPr lang="sv-SE" smtClean="0"/>
              <a:t>channels.</a:t>
            </a:r>
          </a:p>
          <a:p>
            <a:r>
              <a:rPr lang="en-US" smtClean="0"/>
              <a:t>If one of the temperature elements fails, for example caused by a short circuit</a:t>
            </a:r>
          </a:p>
          <a:p>
            <a:r>
              <a:rPr lang="en-US" smtClean="0"/>
              <a:t>to ground, you can change the jumper setting to disable ground leakage</a:t>
            </a:r>
          </a:p>
          <a:p>
            <a:r>
              <a:rPr lang="sv-SE" smtClean="0"/>
              <a:t>detection, see Figure 6-1.</a:t>
            </a:r>
          </a:p>
          <a:p>
            <a:r>
              <a:rPr lang="en-US" smtClean="0"/>
              <a:t>You will still get accurate measurements as long as there is only one fault.</a:t>
            </a:r>
          </a:p>
          <a:p>
            <a:r>
              <a:rPr lang="en-US" smtClean="0"/>
              <a:t>Multiple faults will interfere in an uncontrolled manner.</a:t>
            </a:r>
          </a:p>
          <a:p>
            <a:r>
              <a:rPr lang="sv-SE" b="1" smtClean="0"/>
              <a:t>NOTE!</a:t>
            </a:r>
          </a:p>
          <a:p>
            <a:r>
              <a:rPr lang="en-US" smtClean="0"/>
              <a:t>Disabling the leakage detection can be used as a temporary solution in case</a:t>
            </a:r>
          </a:p>
          <a:p>
            <a:r>
              <a:rPr lang="en-US" smtClean="0"/>
              <a:t>of a malfunctioning temperature element. The faulty temperature sensor must</a:t>
            </a:r>
          </a:p>
          <a:p>
            <a:r>
              <a:rPr lang="en-US" smtClean="0"/>
              <a:t>be replaced for accurate measurement.</a:t>
            </a:r>
          </a:p>
          <a:p>
            <a:endParaRPr lang="en-US" smtClean="0"/>
          </a:p>
          <a:p>
            <a:endParaRPr lang="sv-SE" smtClean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DE9DC1-AAAF-4BF1-8AB4-3AC722512362}" type="slidenum">
              <a:rPr lang="en-US" smtClean="0"/>
              <a:pPr/>
              <a:t>16</a:t>
            </a:fld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smtClean="0"/>
              <a:t>The </a:t>
            </a:r>
            <a:r>
              <a:rPr lang="en-US" b="1" smtClean="0"/>
              <a:t>Holding Registers store various parameters such as configuration data</a:t>
            </a:r>
          </a:p>
          <a:p>
            <a:r>
              <a:rPr lang="en-US" smtClean="0"/>
              <a:t>used to control the measurement performance.By using the TankMaster</a:t>
            </a:r>
          </a:p>
          <a:p>
            <a:r>
              <a:rPr lang="en-US" smtClean="0"/>
              <a:t>WinSetup configuration tool most holding registers can be edited by simply</a:t>
            </a:r>
          </a:p>
          <a:p>
            <a:r>
              <a:rPr lang="en-US" smtClean="0"/>
              <a:t>typing a new value in the appropriate value input field.</a:t>
            </a:r>
          </a:p>
          <a:p>
            <a:r>
              <a:rPr lang="en-US" smtClean="0"/>
              <a:t>Most Holding registers can be edited simply by typing a new value in the</a:t>
            </a:r>
          </a:p>
          <a:p>
            <a:r>
              <a:rPr lang="en-US" smtClean="0"/>
              <a:t>appropriate Value input field. Some holding registers (marked grey in the</a:t>
            </a:r>
          </a:p>
          <a:p>
            <a:r>
              <a:rPr lang="en-US" smtClean="0"/>
              <a:t>Value column) can be edited in a separate window. In this case you can</a:t>
            </a:r>
          </a:p>
          <a:p>
            <a:r>
              <a:rPr lang="en-US" smtClean="0"/>
              <a:t>choose from a list of options or you can change separate data bits.</a:t>
            </a:r>
          </a:p>
          <a:p>
            <a:endParaRPr lang="en-US" smtClean="0"/>
          </a:p>
          <a:p>
            <a:r>
              <a:rPr lang="en-US" smtClean="0"/>
              <a:t>Transmitter data is stored in the </a:t>
            </a:r>
            <a:r>
              <a:rPr lang="en-US" b="1" smtClean="0"/>
              <a:t>Input Registers. By viewing the contents of</a:t>
            </a:r>
          </a:p>
          <a:p>
            <a:r>
              <a:rPr lang="en-US" smtClean="0"/>
              <a:t>the Input Registers advanced users can check that the Rosemount 2240</a:t>
            </a:r>
          </a:p>
          <a:p>
            <a:r>
              <a:rPr lang="sv-SE" smtClean="0"/>
              <a:t>works properly.</a:t>
            </a:r>
          </a:p>
          <a:p>
            <a:endParaRPr lang="en-US" smtClean="0"/>
          </a:p>
          <a:p>
            <a:endParaRPr lang="sv-SE" smtClean="0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034C919-51C7-453D-BAE9-AE165C0F16DB}" type="slidenum">
              <a:rPr lang="en-US" smtClean="0"/>
              <a:pPr/>
              <a:t>17</a:t>
            </a:fld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smtClean="0"/>
              <a:t>For Custody Transfer applications, API chapter 7 recommends a minimum of</a:t>
            </a:r>
          </a:p>
          <a:p>
            <a:r>
              <a:rPr lang="en-US" smtClean="0"/>
              <a:t>one temperature element per 3 meters (10 feet) as illustrated in Figure 3-3.</a:t>
            </a:r>
          </a:p>
          <a:p>
            <a:r>
              <a:rPr lang="en-US" i="1" smtClean="0"/>
              <a:t>Emerson Process Management/Rosemount Tank Gauging may in some</a:t>
            </a:r>
          </a:p>
          <a:p>
            <a:r>
              <a:rPr lang="en-US" smtClean="0"/>
              <a:t>cases recommend even more temperature elements for Custody Transfer</a:t>
            </a:r>
          </a:p>
          <a:p>
            <a:r>
              <a:rPr lang="en-US" smtClean="0"/>
              <a:t>tanks, depending on how the tanks are operated.</a:t>
            </a:r>
          </a:p>
          <a:p>
            <a:endParaRPr lang="en-US" smtClean="0"/>
          </a:p>
          <a:p>
            <a:r>
              <a:rPr lang="sv-SE" b="1" smtClean="0"/>
              <a:t>Example</a:t>
            </a:r>
          </a:p>
          <a:p>
            <a:r>
              <a:rPr lang="en-US" smtClean="0"/>
              <a:t>5 spot sensors and H=12 m.</a:t>
            </a:r>
          </a:p>
          <a:p>
            <a:r>
              <a:rPr lang="sv-SE" smtClean="0"/>
              <a:t>A=12/(5-1)=3 m.</a:t>
            </a:r>
          </a:p>
          <a:p>
            <a:r>
              <a:rPr lang="en-US" smtClean="0"/>
              <a:t>The temperature element positions are measured from the Tank Zero Level.</a:t>
            </a:r>
          </a:p>
          <a:p>
            <a:r>
              <a:rPr lang="en-US" smtClean="0"/>
              <a:t>See the </a:t>
            </a:r>
            <a:r>
              <a:rPr lang="en-US" i="1" smtClean="0"/>
              <a:t>Rosemount Raptor System Configuration Manual (Document no.</a:t>
            </a:r>
          </a:p>
          <a:p>
            <a:r>
              <a:rPr lang="en-US" i="1" smtClean="0"/>
              <a:t>300510EN) for more information about how to use the TankMaster WinSetup</a:t>
            </a:r>
          </a:p>
          <a:p>
            <a:r>
              <a:rPr lang="en-US" smtClean="0"/>
              <a:t>software to configure temperature elements for average temperature</a:t>
            </a:r>
          </a:p>
          <a:p>
            <a:r>
              <a:rPr lang="sv-SE" smtClean="0"/>
              <a:t>calculations.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210D0A-6109-4112-BB39-80E068AF107E}" type="slidenum">
              <a:rPr lang="en-US" smtClean="0"/>
              <a:pPr/>
              <a:t>18</a:t>
            </a:fld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87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dirty="0" smtClean="0">
              <a:latin typeface="Times"/>
            </a:endParaRPr>
          </a:p>
        </p:txBody>
      </p:sp>
      <p:sp>
        <p:nvSpPr>
          <p:cNvPr id="158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70FF6A-C1AE-4357-AB03-61265A3508F7}" type="slidenum">
              <a:rPr lang="en-US" smtClean="0">
                <a:latin typeface="Times"/>
              </a:rPr>
              <a:pPr/>
              <a:t>19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endParaRPr lang="sv-SE" dirty="0"/>
          </a:p>
        </p:txBody>
      </p:sp>
      <p:sp>
        <p:nvSpPr>
          <p:cNvPr id="159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0C8E5C-8BC2-4907-870E-633304C0D0C6}" type="slidenum">
              <a:rPr lang="en-US" smtClean="0">
                <a:latin typeface="Times"/>
              </a:rPr>
              <a:pPr/>
              <a:t>20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dirty="0" smtClean="0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2EA992-BA4D-4CC8-87AF-303AB2417083}" type="slidenum">
              <a:rPr lang="en-US" smtClean="0"/>
              <a:pPr/>
              <a:t>2</a:t>
            </a:fld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0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dirty="0" smtClean="0">
              <a:latin typeface="Times"/>
            </a:endParaRPr>
          </a:p>
        </p:txBody>
      </p:sp>
      <p:sp>
        <p:nvSpPr>
          <p:cNvPr id="160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3E7589-85C6-413C-B876-6D5BC884B042}" type="slidenum">
              <a:rPr lang="en-US" smtClean="0">
                <a:latin typeface="Times"/>
              </a:rPr>
              <a:pPr/>
              <a:t>21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dirty="0" smtClean="0">
              <a:latin typeface="Times"/>
            </a:endParaRPr>
          </a:p>
        </p:txBody>
      </p:sp>
      <p:sp>
        <p:nvSpPr>
          <p:cNvPr id="161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DF7C86-5D99-4C2C-B641-D3CDD6F5BBAC}" type="slidenum">
              <a:rPr lang="en-US" smtClean="0">
                <a:latin typeface="Times"/>
              </a:rPr>
              <a:pPr/>
              <a:t>22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2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dirty="0" smtClean="0">
              <a:latin typeface="Times"/>
            </a:endParaRPr>
          </a:p>
        </p:txBody>
      </p:sp>
      <p:sp>
        <p:nvSpPr>
          <p:cNvPr id="162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2227A5-62BC-4BC4-B703-AF707C9B0A70}" type="slidenum">
              <a:rPr lang="en-US" smtClean="0">
                <a:latin typeface="Times"/>
              </a:rPr>
              <a:pPr/>
              <a:t>26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dirty="0" smtClean="0">
              <a:latin typeface="Times"/>
            </a:endParaRPr>
          </a:p>
        </p:txBody>
      </p:sp>
      <p:sp>
        <p:nvSpPr>
          <p:cNvPr id="163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1EBC01-A793-41E0-9382-EA5221ED5619}" type="slidenum">
              <a:rPr lang="en-US" smtClean="0">
                <a:latin typeface="Times"/>
              </a:rPr>
              <a:pPr/>
              <a:t>27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endParaRPr lang="sv-SE" dirty="0"/>
          </a:p>
        </p:txBody>
      </p:sp>
      <p:sp>
        <p:nvSpPr>
          <p:cNvPr id="164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CD2D67-B5EC-4EB7-B0A2-4424F8F65EE0}" type="slidenum">
              <a:rPr lang="en-US" smtClean="0">
                <a:latin typeface="Times"/>
              </a:rPr>
              <a:pPr/>
              <a:t>28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615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A6E566-2387-4A2E-B136-E71636FF8429}" type="slidenum">
              <a:rPr lang="en-US" smtClean="0">
                <a:latin typeface="Times"/>
              </a:rPr>
              <a:pPr/>
              <a:t>29</a:t>
            </a:fld>
            <a:endParaRPr lang="en-US" smtClean="0">
              <a:latin typeface="Times"/>
            </a:endParaRPr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dirty="0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smtClean="0"/>
              <a:t>To calibrate the Water Level Sensor:</a:t>
            </a:r>
          </a:p>
          <a:p>
            <a:r>
              <a:rPr lang="en-US" smtClean="0"/>
              <a:t>1. Lift the Water Level Sensor from the bottom of the tank and make sure</a:t>
            </a:r>
          </a:p>
          <a:p>
            <a:r>
              <a:rPr lang="en-US" smtClean="0"/>
              <a:t>the sensor is covered only with product.</a:t>
            </a:r>
          </a:p>
          <a:p>
            <a:r>
              <a:rPr lang="sv-SE" smtClean="0"/>
              <a:t>2. Wait five minutes.</a:t>
            </a:r>
          </a:p>
          <a:p>
            <a:r>
              <a:rPr lang="en-US" smtClean="0"/>
              <a:t>3. Press the ZERO button on the Rosemount 2240 for three seconds to</a:t>
            </a:r>
          </a:p>
          <a:p>
            <a:r>
              <a:rPr lang="en-US" smtClean="0"/>
              <a:t>begin calibration (see Figure 5-3).</a:t>
            </a:r>
          </a:p>
          <a:p>
            <a:r>
              <a:rPr lang="en-US" smtClean="0"/>
              <a:t>4. Wait for the Status LED to turn from a steady light to normal LED status</a:t>
            </a:r>
          </a:p>
          <a:p>
            <a:r>
              <a:rPr lang="en-US" smtClean="0"/>
              <a:t>(2 sec. interval). Calibration error is indicated by blinking at a high</a:t>
            </a:r>
          </a:p>
          <a:p>
            <a:r>
              <a:rPr lang="sv-SE" smtClean="0"/>
              <a:t>frequency.</a:t>
            </a:r>
          </a:p>
          <a:p>
            <a:r>
              <a:rPr lang="en-US" smtClean="0"/>
              <a:t>5. When the calibration process is completed, anchor the Water Level</a:t>
            </a:r>
          </a:p>
          <a:p>
            <a:r>
              <a:rPr lang="en-US" smtClean="0"/>
              <a:t>Sensor to the bottom of the tank.</a:t>
            </a:r>
          </a:p>
          <a:p>
            <a:endParaRPr lang="sv-SE" smtClean="0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F3441F-0736-4FC4-A46C-C1E7BCC36920}" type="slidenum">
              <a:rPr lang="en-US" smtClean="0"/>
              <a:pPr/>
              <a:t>30</a:t>
            </a:fld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615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3AB2E5-E356-45C7-9FF8-2E23AF0D3AFE}" type="slidenum">
              <a:rPr lang="en-US" smtClean="0"/>
              <a:pPr/>
              <a:t>31</a:t>
            </a:fld>
            <a:endParaRPr lang="en-US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sv-SE" b="1" smtClean="0"/>
              <a:t>Configuration</a:t>
            </a:r>
          </a:p>
          <a:p>
            <a:r>
              <a:rPr lang="en-US" smtClean="0"/>
              <a:t>To convert from the reference system of the water level sensor (WLS) to the</a:t>
            </a:r>
          </a:p>
          <a:p>
            <a:r>
              <a:rPr lang="en-US" smtClean="0"/>
              <a:t>reference system of the tank, the distance </a:t>
            </a:r>
            <a:r>
              <a:rPr lang="en-US" b="1" smtClean="0"/>
              <a:t>X needs to be calculated by using</a:t>
            </a:r>
          </a:p>
          <a:p>
            <a:r>
              <a:rPr lang="sv-SE" smtClean="0"/>
              <a:t>the following formula:</a:t>
            </a:r>
          </a:p>
          <a:p>
            <a:r>
              <a:rPr lang="sv-SE" b="1" smtClean="0"/>
              <a:t>X = (R-L1) - (L-L2).</a:t>
            </a:r>
          </a:p>
          <a:p>
            <a:endParaRPr lang="en-US" b="1" smtClean="0"/>
          </a:p>
          <a:p>
            <a:r>
              <a:rPr lang="en-US" b="1" smtClean="0"/>
              <a:t>X </a:t>
            </a:r>
            <a:r>
              <a:rPr lang="en-US" smtClean="0"/>
              <a:t>= Distance between the Tank Zero Level and the Water Zero Level.</a:t>
            </a:r>
            <a:endParaRPr lang="en-US" b="1" smtClean="0"/>
          </a:p>
          <a:p>
            <a:r>
              <a:rPr lang="en-US" b="1" smtClean="0"/>
              <a:t>L </a:t>
            </a:r>
            <a:r>
              <a:rPr lang="en-US" smtClean="0"/>
              <a:t>= Distance between Water Zero Level and mark on the upper part of the WLS.</a:t>
            </a:r>
            <a:endParaRPr lang="en-US" b="1" smtClean="0"/>
          </a:p>
          <a:p>
            <a:r>
              <a:rPr lang="en-US" b="1" smtClean="0"/>
              <a:t>R </a:t>
            </a:r>
            <a:r>
              <a:rPr lang="en-US" smtClean="0"/>
              <a:t>=  Tank Reference Height. This is the distance between the Tank Reference Point and the Tank Zero Level.</a:t>
            </a:r>
            <a:endParaRPr lang="en-US" b="1" smtClean="0"/>
          </a:p>
          <a:p>
            <a:r>
              <a:rPr lang="en-US" b="1" smtClean="0"/>
              <a:t>L1</a:t>
            </a:r>
            <a:r>
              <a:rPr lang="en-US" smtClean="0"/>
              <a:t>=distance between the Tank Reference Point and the temperature sensor flange.</a:t>
            </a:r>
            <a:endParaRPr lang="en-US" b="1" smtClean="0"/>
          </a:p>
          <a:p>
            <a:r>
              <a:rPr lang="en-US" b="1" smtClean="0"/>
              <a:t>L2</a:t>
            </a:r>
            <a:r>
              <a:rPr lang="en-US" smtClean="0"/>
              <a:t>=distance between the mark on the top of the WLS and the temperature sensor flange.</a:t>
            </a:r>
          </a:p>
          <a:p>
            <a:endParaRPr lang="en-US" smtClean="0"/>
          </a:p>
          <a:p>
            <a:r>
              <a:rPr lang="en-US" smtClean="0"/>
              <a:t>The conversion from the WLS reference system to the tank reference system</a:t>
            </a:r>
          </a:p>
          <a:p>
            <a:r>
              <a:rPr lang="en-US" smtClean="0"/>
              <a:t>is handled by the Rosemount 2240. In the tank reference system, the Lower</a:t>
            </a:r>
          </a:p>
          <a:p>
            <a:r>
              <a:rPr lang="en-US" smtClean="0"/>
              <a:t>Sensor Limit (0%) and the Upper Sensor Limit (100%) are given by the</a:t>
            </a:r>
          </a:p>
          <a:p>
            <a:r>
              <a:rPr lang="sv-SE" smtClean="0"/>
              <a:t>following formulas:</a:t>
            </a:r>
          </a:p>
          <a:p>
            <a:r>
              <a:rPr lang="fr-FR" smtClean="0"/>
              <a:t>Upper Sensor Limit (100%) = L</a:t>
            </a:r>
            <a:r>
              <a:rPr lang="fr-FR" b="1" smtClean="0"/>
              <a:t>A + X</a:t>
            </a:r>
          </a:p>
          <a:p>
            <a:r>
              <a:rPr lang="en-US" smtClean="0"/>
              <a:t>Lower Sensor Limit (0%) = X</a:t>
            </a:r>
          </a:p>
          <a:p>
            <a:r>
              <a:rPr lang="en-US" smtClean="0"/>
              <a:t>where LA is the active length of the Water Level Sensor, and X is the distance</a:t>
            </a:r>
          </a:p>
          <a:p>
            <a:r>
              <a:rPr lang="en-US" smtClean="0"/>
              <a:t>between the Water Zero Level and the Tank Zero Level (Minimum Water</a:t>
            </a:r>
          </a:p>
          <a:p>
            <a:r>
              <a:rPr lang="en-US" smtClean="0"/>
              <a:t>Distance), see examples in Table 5-2 on page 5-10.</a:t>
            </a:r>
          </a:p>
          <a:p>
            <a:endParaRPr lang="sv-SE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b="1" smtClean="0"/>
              <a:t>The Water Zero Level is below the Tank</a:t>
            </a:r>
          </a:p>
          <a:p>
            <a:r>
              <a:rPr lang="sv-SE" b="1" smtClean="0"/>
              <a:t>Zero Level.</a:t>
            </a:r>
          </a:p>
          <a:p>
            <a:r>
              <a:rPr lang="en-US" smtClean="0"/>
              <a:t>In this case the Lower Sensor Limit (0%)</a:t>
            </a:r>
          </a:p>
          <a:p>
            <a:r>
              <a:rPr lang="en-US" smtClean="0"/>
              <a:t>on the WLS is below the Tank Zero Level.</a:t>
            </a:r>
          </a:p>
          <a:p>
            <a:r>
              <a:rPr lang="en-US" smtClean="0"/>
              <a:t>Note that when the Lower Sensor Limit</a:t>
            </a:r>
          </a:p>
          <a:p>
            <a:r>
              <a:rPr lang="en-US" smtClean="0"/>
              <a:t>(0%) is below the Tank Zero Level this</a:t>
            </a:r>
          </a:p>
          <a:p>
            <a:r>
              <a:rPr lang="sv-SE" smtClean="0"/>
              <a:t>results in X&lt;0.</a:t>
            </a:r>
          </a:p>
          <a:p>
            <a:r>
              <a:rPr lang="sv-SE" smtClean="0"/>
              <a:t>Example:</a:t>
            </a:r>
          </a:p>
          <a:p>
            <a:r>
              <a:rPr lang="fi-FI" smtClean="0"/>
              <a:t>LA=500 mm, X= -50 mm.</a:t>
            </a:r>
          </a:p>
          <a:p>
            <a:r>
              <a:rPr lang="sv-SE" smtClean="0"/>
              <a:t>LSL (0%)= -50 mm.</a:t>
            </a:r>
          </a:p>
          <a:p>
            <a:r>
              <a:rPr lang="fi-FI" smtClean="0"/>
              <a:t>USL(100%) = 500 + (-50)=450 mm.</a:t>
            </a:r>
          </a:p>
          <a:p>
            <a:endParaRPr lang="sv-SE" smtClean="0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0ABA5B-92AC-4A03-BD4B-AA9419F3DCB6}" type="slidenum">
              <a:rPr lang="en-US" smtClean="0"/>
              <a:pPr/>
              <a:t>32</a:t>
            </a:fld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b="1" smtClean="0"/>
              <a:t>The Water Zero Level is equal to the Tank</a:t>
            </a:r>
          </a:p>
          <a:p>
            <a:r>
              <a:rPr lang="sv-SE" b="1" smtClean="0"/>
              <a:t>Zero Level.</a:t>
            </a:r>
          </a:p>
          <a:p>
            <a:r>
              <a:rPr lang="en-US" smtClean="0"/>
              <a:t>In this case the Lower Sensor Limit (0%) on</a:t>
            </a:r>
          </a:p>
          <a:p>
            <a:r>
              <a:rPr lang="en-US" smtClean="0"/>
              <a:t>the WLS corresponds to the Tank Zero</a:t>
            </a:r>
          </a:p>
          <a:p>
            <a:r>
              <a:rPr lang="sv-SE" smtClean="0"/>
              <a:t>Level.</a:t>
            </a:r>
          </a:p>
          <a:p>
            <a:r>
              <a:rPr lang="sv-SE" smtClean="0"/>
              <a:t>Example:</a:t>
            </a:r>
          </a:p>
          <a:p>
            <a:r>
              <a:rPr lang="sv-SE" smtClean="0"/>
              <a:t>LA=500 mm, X=0 mm.</a:t>
            </a:r>
          </a:p>
          <a:p>
            <a:r>
              <a:rPr lang="sv-SE" smtClean="0"/>
              <a:t>LSL (0%) = 0 mm.</a:t>
            </a:r>
          </a:p>
          <a:p>
            <a:r>
              <a:rPr lang="sv-SE" smtClean="0"/>
              <a:t>USL (100%) = 500 mm.</a:t>
            </a:r>
          </a:p>
          <a:p>
            <a:endParaRPr lang="sv-SE" smtClean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CF5ACA7-0C53-4079-8B14-C85EBC08A44F}" type="slidenum">
              <a:rPr lang="en-US" smtClean="0"/>
              <a:pPr/>
              <a:t>33</a:t>
            </a:fld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dirty="0" smtClean="0">
              <a:latin typeface="Times"/>
            </a:endParaRPr>
          </a:p>
        </p:txBody>
      </p:sp>
      <p:sp>
        <p:nvSpPr>
          <p:cNvPr id="147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A64194-BFA5-4954-B355-7EF0DB2E607D}" type="slidenum">
              <a:rPr lang="en-US" smtClean="0">
                <a:latin typeface="Times"/>
              </a:rPr>
              <a:pPr/>
              <a:t>3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b="1" smtClean="0"/>
              <a:t>The Water Zero Level is above the Tank</a:t>
            </a:r>
          </a:p>
          <a:p>
            <a:r>
              <a:rPr lang="sv-SE" b="1" smtClean="0"/>
              <a:t>Zero Level.</a:t>
            </a:r>
          </a:p>
          <a:p>
            <a:r>
              <a:rPr lang="en-US" smtClean="0"/>
              <a:t>In this case the Lower Sensor Limit (0%)</a:t>
            </a:r>
          </a:p>
          <a:p>
            <a:r>
              <a:rPr lang="en-US" smtClean="0"/>
              <a:t>on the WLS is above the Tank Zero Level.</a:t>
            </a:r>
          </a:p>
          <a:p>
            <a:r>
              <a:rPr lang="en-US" smtClean="0"/>
              <a:t>Note that when the Lower Sensor Limit</a:t>
            </a:r>
          </a:p>
          <a:p>
            <a:r>
              <a:rPr lang="en-US" smtClean="0"/>
              <a:t>(0%) is above the tank Zero Level this</a:t>
            </a:r>
          </a:p>
          <a:p>
            <a:r>
              <a:rPr lang="sv-SE" smtClean="0"/>
              <a:t>results in X&gt;0.</a:t>
            </a:r>
          </a:p>
          <a:p>
            <a:r>
              <a:rPr lang="sv-SE" smtClean="0"/>
              <a:t>Example:</a:t>
            </a:r>
          </a:p>
          <a:p>
            <a:r>
              <a:rPr lang="sv-SE" smtClean="0"/>
              <a:t>LA=500 mm, X=70 mm.</a:t>
            </a:r>
          </a:p>
          <a:p>
            <a:r>
              <a:rPr lang="sv-SE" smtClean="0"/>
              <a:t>LSL (0%) = 70 mm.</a:t>
            </a:r>
          </a:p>
          <a:p>
            <a:r>
              <a:rPr lang="fi-FI" smtClean="0"/>
              <a:t>USL (100%)= 500 + 70=570 mm.</a:t>
            </a:r>
          </a:p>
          <a:p>
            <a:endParaRPr lang="sv-SE" smtClean="0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A04DE13-139B-4116-B48A-5AB4179707CC}" type="slidenum">
              <a:rPr lang="en-US" smtClean="0"/>
              <a:pPr/>
              <a:t>34</a:t>
            </a:fld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b="1" dirty="0" smtClean="0"/>
              <a:t>Upper and lower Measurement Limit</a:t>
            </a:r>
          </a:p>
          <a:p>
            <a:r>
              <a:rPr lang="en-US" dirty="0" smtClean="0"/>
              <a:t>The Upper Measurement Limit and the Lower Measurement Limit are</a:t>
            </a:r>
          </a:p>
          <a:p>
            <a:r>
              <a:rPr lang="en-US" dirty="0" smtClean="0"/>
              <a:t>obtained using the following formulas:</a:t>
            </a:r>
          </a:p>
          <a:p>
            <a:r>
              <a:rPr lang="sv-SE" dirty="0" smtClean="0"/>
              <a:t>Upper Measurement Limit (100%) = (L</a:t>
            </a:r>
            <a:r>
              <a:rPr lang="sv-SE" b="1" dirty="0" smtClean="0"/>
              <a:t>A + X) - UDZ</a:t>
            </a:r>
          </a:p>
          <a:p>
            <a:r>
              <a:rPr lang="en-US" dirty="0" smtClean="0"/>
              <a:t>Lower Measurement Limit (0%) = X + LDZ,</a:t>
            </a:r>
          </a:p>
          <a:p>
            <a:r>
              <a:rPr lang="en-US" dirty="0" smtClean="0"/>
              <a:t>where UDZ is the Upper Dead Zone and LDZ is the Lower Dead Zone.</a:t>
            </a:r>
          </a:p>
          <a:p>
            <a:endParaRPr lang="en-US" dirty="0" smtClean="0"/>
          </a:p>
          <a:p>
            <a:r>
              <a:rPr lang="en-US" dirty="0" smtClean="0"/>
              <a:t>SKALL SLIDE BORT?</a:t>
            </a:r>
          </a:p>
          <a:p>
            <a:r>
              <a:rPr lang="en-US" dirty="0" smtClean="0"/>
              <a:t>ÄR DET NÖDVÄNDIGT ATT VISA?</a:t>
            </a:r>
          </a:p>
          <a:p>
            <a:r>
              <a:rPr lang="en-US" dirty="0" smtClean="0"/>
              <a:t>TIDIGARE(SAMT SENARE) SLIDE TAR UPP LEVEL-OFFSET</a:t>
            </a:r>
          </a:p>
          <a:p>
            <a:endParaRPr lang="sv-SE" dirty="0" smtClean="0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DC1E3FD-56E5-45AC-BBA8-983279883804}" type="slidenum">
              <a:rPr lang="en-US" smtClean="0"/>
              <a:pPr/>
              <a:t>35</a:t>
            </a:fld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sv-SE" smtClean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4E16F0-0C14-46CE-8806-073129AC9599}" type="slidenum">
              <a:rPr lang="en-US" smtClean="0"/>
              <a:pPr/>
              <a:t>36</a:t>
            </a:fld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dirty="0" smtClean="0">
              <a:latin typeface="Times"/>
            </a:endParaRPr>
          </a:p>
        </p:txBody>
      </p:sp>
      <p:sp>
        <p:nvSpPr>
          <p:cNvPr id="148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63A012-CD3D-4578-8BA7-1D7316247CB9}" type="slidenum">
              <a:rPr lang="en-US" smtClean="0">
                <a:latin typeface="Times"/>
              </a:rPr>
              <a:pPr/>
              <a:t>4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dirty="0" smtClean="0">
              <a:latin typeface="Times"/>
            </a:endParaRPr>
          </a:p>
        </p:txBody>
      </p:sp>
      <p:sp>
        <p:nvSpPr>
          <p:cNvPr id="149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15E643-D740-4B62-A9B7-BFF440C88398}" type="slidenum">
              <a:rPr lang="en-US" smtClean="0">
                <a:latin typeface="Times"/>
              </a:rPr>
              <a:pPr/>
              <a:t>5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dirty="0" smtClean="0">
              <a:latin typeface="Times"/>
            </a:endParaRPr>
          </a:p>
        </p:txBody>
      </p:sp>
      <p:sp>
        <p:nvSpPr>
          <p:cNvPr id="150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4F5D58-FEA8-430E-A77F-B1C68FE1DF4B}" type="slidenum">
              <a:rPr lang="en-US" smtClean="0">
                <a:latin typeface="Times"/>
              </a:rPr>
              <a:pPr/>
              <a:t>6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615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36577B-4F98-49E7-BB31-33ACAC8BE0ED}" type="slidenum">
              <a:rPr lang="en-US" smtClean="0">
                <a:latin typeface="Times"/>
              </a:rPr>
              <a:pPr/>
              <a:t>7</a:t>
            </a:fld>
            <a:endParaRPr lang="en-US" smtClean="0">
              <a:latin typeface="Times"/>
            </a:endParaRPr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25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dirty="0" smtClean="0">
              <a:latin typeface="Times"/>
            </a:endParaRPr>
          </a:p>
        </p:txBody>
      </p:sp>
      <p:sp>
        <p:nvSpPr>
          <p:cNvPr id="152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B0EADB-C13A-4A7D-A2E1-2DB50EA34902}" type="slidenum">
              <a:rPr lang="en-US" smtClean="0">
                <a:latin typeface="Times"/>
              </a:rPr>
              <a:pPr/>
              <a:t>8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lvl="2"/>
            <a:endParaRPr lang="sv-SE" dirty="0" smtClean="0">
              <a:latin typeface="Times"/>
            </a:endParaRPr>
          </a:p>
        </p:txBody>
      </p:sp>
      <p:sp>
        <p:nvSpPr>
          <p:cNvPr id="153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0E75B9-A081-46BE-8801-C0AAE625311A}" type="slidenum">
              <a:rPr lang="en-US" smtClean="0">
                <a:latin typeface="Times"/>
              </a:rPr>
              <a:pPr/>
              <a:t>9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68" name="Picture 40" descr="process managemen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22950" y="4700588"/>
            <a:ext cx="2482850" cy="1662112"/>
          </a:xfrm>
          <a:prstGeom prst="rect">
            <a:avLst/>
          </a:prstGeom>
          <a:noFill/>
        </p:spPr>
      </p:pic>
      <p:sp>
        <p:nvSpPr>
          <p:cNvPr id="225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44700" y="1447800"/>
            <a:ext cx="5486400" cy="1168400"/>
          </a:xfrm>
          <a:effectLst/>
        </p:spPr>
        <p:txBody>
          <a:bodyPr/>
          <a:lstStyle>
            <a:lvl1pPr>
              <a:lnSpc>
                <a:spcPct val="75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2692400"/>
            <a:ext cx="5575300" cy="16510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22541" name="Line 13"/>
          <p:cNvSpPr>
            <a:spLocks noChangeShapeType="1"/>
          </p:cNvSpPr>
          <p:nvPr/>
        </p:nvSpPr>
        <p:spPr bwMode="auto">
          <a:xfrm>
            <a:off x="0" y="2557463"/>
            <a:ext cx="8059738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sv-SE"/>
          </a:p>
        </p:txBody>
      </p:sp>
      <p:sp>
        <p:nvSpPr>
          <p:cNvPr id="22542" name="Line 14"/>
          <p:cNvSpPr>
            <a:spLocks noChangeShapeType="1"/>
          </p:cNvSpPr>
          <p:nvPr/>
        </p:nvSpPr>
        <p:spPr bwMode="auto">
          <a:xfrm>
            <a:off x="1952625" y="0"/>
            <a:ext cx="0" cy="3436938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sv-SE"/>
          </a:p>
        </p:txBody>
      </p:sp>
      <p:sp>
        <p:nvSpPr>
          <p:cNvPr id="22570" name="Text Box 42"/>
          <p:cNvSpPr txBox="1">
            <a:spLocks noChangeArrowheads="1"/>
          </p:cNvSpPr>
          <p:nvPr userDrawn="1"/>
        </p:nvSpPr>
        <p:spPr bwMode="auto">
          <a:xfrm>
            <a:off x="6084888" y="6602413"/>
            <a:ext cx="21383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>
            <a:spAutoFit/>
          </a:bodyPr>
          <a:lstStyle/>
          <a:p>
            <a:pPr algn="l"/>
            <a:r>
              <a:rPr lang="sv-SE" sz="800" b="0" i="1">
                <a:solidFill>
                  <a:schemeClr val="tx1"/>
                </a:solidFill>
              </a:rPr>
              <a:t>Rosemount Tank Radar AB Confidential</a:t>
            </a:r>
            <a:endParaRPr lang="en-US" sz="800" b="0" i="1">
              <a:solidFill>
                <a:schemeClr val="tx1"/>
              </a:solidFill>
            </a:endParaRPr>
          </a:p>
        </p:txBody>
      </p:sp>
      <p:pic>
        <p:nvPicPr>
          <p:cNvPr id="22579" name="Picture 51" descr="Rosemount_Tank_Gauging_blue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2988" y="5570538"/>
            <a:ext cx="1770062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Raptor_opensystem_light_background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012159" y="420444"/>
            <a:ext cx="2088227" cy="560283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F457D2-B7C6-4399-AD60-4D59A195BDB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9425" y="406400"/>
            <a:ext cx="2085975" cy="5346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406400"/>
            <a:ext cx="6105525" cy="5346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70AA70-040D-4F6D-9A1F-C2E696A0B42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BF90F-8CDC-458A-847B-FE89D5A4599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 descr="process managemen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22950" y="4700588"/>
            <a:ext cx="2482850" cy="166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0" y="2557463"/>
            <a:ext cx="8059738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sv-SE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1952625" y="0"/>
            <a:ext cx="0" cy="3436938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sv-SE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6084888" y="6602413"/>
            <a:ext cx="21383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>
            <a:spAutoFit/>
          </a:bodyPr>
          <a:lstStyle/>
          <a:p>
            <a:pPr algn="l">
              <a:defRPr/>
            </a:pPr>
            <a:r>
              <a:rPr lang="sv-SE" sz="800" i="1">
                <a:solidFill>
                  <a:schemeClr val="tx1"/>
                </a:solidFill>
              </a:rPr>
              <a:t>Rosemount Tank Radar AB Confidential</a:t>
            </a:r>
            <a:endParaRPr lang="en-US" sz="800" i="1" dirty="0">
              <a:solidFill>
                <a:schemeClr val="tx1"/>
              </a:solidFill>
            </a:endParaRPr>
          </a:p>
        </p:txBody>
      </p:sp>
      <p:pic>
        <p:nvPicPr>
          <p:cNvPr id="7" name="Picture 7" descr="Rosemount_Tank_Gauging_blu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2988" y="5570538"/>
            <a:ext cx="1770062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8" descr="raptor logo jp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4075" y="981075"/>
            <a:ext cx="5499100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2692400"/>
            <a:ext cx="5575300" cy="16510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406400"/>
            <a:ext cx="7594600" cy="7239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71500" y="1206500"/>
            <a:ext cx="4095750" cy="4546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9650" y="1206500"/>
            <a:ext cx="4095750" cy="4546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862529-0794-46EE-B330-563022604AC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55988E-A939-49F3-BAB7-39AFBF2C3B8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B01A8D-5998-44A7-8AA0-2FC9F10B5B4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206500"/>
            <a:ext cx="4095750" cy="4546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9650" y="1206500"/>
            <a:ext cx="4095750" cy="4546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9296BB-7640-45C7-8328-94B30F657B3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25D184-D1D8-4A5F-906F-F229E9466BB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96C8FE-DA99-4AD8-9C73-50E111E352F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AC069B-B9B5-4877-9A1E-519F5D2D3A3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A4D398-CD5B-450B-A944-DBF587E665F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5DB189-048D-4791-A968-A5C6C34D8F0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7" name="Picture 43" descr="process management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156450" y="5519738"/>
            <a:ext cx="1746250" cy="1168400"/>
          </a:xfrm>
          <a:prstGeom prst="rect">
            <a:avLst/>
          </a:prstGeom>
          <a:noFill/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84200" y="406400"/>
            <a:ext cx="7594600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1206500"/>
            <a:ext cx="8343900" cy="454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58" name="Line 34"/>
          <p:cNvSpPr>
            <a:spLocks noChangeShapeType="1"/>
          </p:cNvSpPr>
          <p:nvPr/>
        </p:nvSpPr>
        <p:spPr bwMode="auto">
          <a:xfrm flipV="1">
            <a:off x="469900" y="0"/>
            <a:ext cx="0" cy="605790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sv-SE"/>
          </a:p>
        </p:txBody>
      </p:sp>
      <p:sp>
        <p:nvSpPr>
          <p:cNvPr id="1044" name="Line 20"/>
          <p:cNvSpPr>
            <a:spLocks noChangeShapeType="1"/>
          </p:cNvSpPr>
          <p:nvPr/>
        </p:nvSpPr>
        <p:spPr bwMode="auto">
          <a:xfrm>
            <a:off x="0" y="1087438"/>
            <a:ext cx="872490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sv-SE"/>
          </a:p>
        </p:txBody>
      </p:sp>
      <p:sp>
        <p:nvSpPr>
          <p:cNvPr id="1069" name="Rectangle 45"/>
          <p:cNvSpPr>
            <a:spLocks noChangeArrowheads="1"/>
          </p:cNvSpPr>
          <p:nvPr/>
        </p:nvSpPr>
        <p:spPr bwMode="auto">
          <a:xfrm>
            <a:off x="403225" y="6400800"/>
            <a:ext cx="1392238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1000" b="0">
                <a:solidFill>
                  <a:schemeClr val="bg1"/>
                </a:solidFill>
              </a:rPr>
              <a:t>[File Name or Event]</a:t>
            </a:r>
          </a:p>
          <a:p>
            <a:pPr algn="l">
              <a:lnSpc>
                <a:spcPct val="85000"/>
              </a:lnSpc>
            </a:pPr>
            <a:r>
              <a:rPr lang="en-US" sz="1000" b="0">
                <a:solidFill>
                  <a:schemeClr val="bg1"/>
                </a:solidFill>
              </a:rPr>
              <a:t>Emerson Confidential</a:t>
            </a:r>
          </a:p>
          <a:p>
            <a:pPr algn="l">
              <a:lnSpc>
                <a:spcPct val="85000"/>
              </a:lnSpc>
            </a:pPr>
            <a:r>
              <a:rPr lang="en-US" sz="1000" b="0">
                <a:solidFill>
                  <a:schemeClr val="bg1"/>
                </a:solidFill>
              </a:rPr>
              <a:t>27-Jun-01, Slide </a:t>
            </a:r>
            <a:fld id="{4936C9CA-63D2-4897-B950-FFBEAAC710C7}" type="slidenum">
              <a:rPr lang="en-US" sz="1000" b="0">
                <a:solidFill>
                  <a:schemeClr val="bg1"/>
                </a:solidFill>
              </a:rPr>
              <a:pPr algn="l">
                <a:lnSpc>
                  <a:spcPct val="85000"/>
                </a:lnSpc>
              </a:pPr>
              <a:t>‹#›</a:t>
            </a:fld>
            <a:endParaRPr lang="en-US" sz="1000" b="0">
              <a:solidFill>
                <a:schemeClr val="bg1"/>
              </a:solidFill>
            </a:endParaRPr>
          </a:p>
        </p:txBody>
      </p:sp>
      <p:sp>
        <p:nvSpPr>
          <p:cNvPr id="1075" name="Text Box 51"/>
          <p:cNvSpPr txBox="1">
            <a:spLocks noChangeArrowheads="1"/>
          </p:cNvSpPr>
          <p:nvPr/>
        </p:nvSpPr>
        <p:spPr bwMode="auto">
          <a:xfrm>
            <a:off x="7300913" y="6683375"/>
            <a:ext cx="1519237" cy="7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l"/>
            <a:r>
              <a:rPr lang="sv-SE" sz="600" b="0" i="1">
                <a:solidFill>
                  <a:schemeClr val="tx1"/>
                </a:solidFill>
              </a:rPr>
              <a:t>Rosemount Tank Radar AB Confidential</a:t>
            </a:r>
            <a:endParaRPr lang="en-US" sz="600" b="0" i="1">
              <a:solidFill>
                <a:schemeClr val="tx1"/>
              </a:solidFill>
            </a:endParaRPr>
          </a:p>
        </p:txBody>
      </p:sp>
      <p:sp>
        <p:nvSpPr>
          <p:cNvPr id="1081" name="Rectangle 5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11863" y="6683375"/>
            <a:ext cx="936625" cy="11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6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82" name="Rectangle 5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68313" y="6683375"/>
            <a:ext cx="5543550" cy="11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6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83" name="Rectangle 5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681788"/>
            <a:ext cx="217488" cy="7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600" b="0">
                <a:solidFill>
                  <a:schemeClr val="tx1"/>
                </a:solidFill>
              </a:defRPr>
            </a:lvl1pPr>
          </a:lstStyle>
          <a:p>
            <a:fld id="{8D6BF90F-8CDC-458A-847B-FE89D5A4599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86" name="NumberOfPages"/>
          <p:cNvSpPr txBox="1">
            <a:spLocks noChangeArrowheads="1"/>
          </p:cNvSpPr>
          <p:nvPr/>
        </p:nvSpPr>
        <p:spPr bwMode="auto">
          <a:xfrm>
            <a:off x="8845550" y="6681788"/>
            <a:ext cx="244475" cy="7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l">
              <a:spcBef>
                <a:spcPct val="50000"/>
              </a:spcBef>
            </a:pPr>
            <a:endParaRPr lang="sv-SE" sz="600" b="0">
              <a:solidFill>
                <a:schemeClr val="tx1"/>
              </a:solidFill>
            </a:endParaRPr>
          </a:p>
        </p:txBody>
      </p:sp>
      <p:pic>
        <p:nvPicPr>
          <p:cNvPr id="1089" name="Picture 65" descr="Rosemount_Tank_Gauging_blue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11188" y="6130925"/>
            <a:ext cx="12350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 descr="Raptor_without_opensystem.png"/>
          <p:cNvPicPr>
            <a:picLocks noChangeAspect="1"/>
          </p:cNvPicPr>
          <p:nvPr userDrawn="1"/>
        </p:nvPicPr>
        <p:blipFill>
          <a:blip r:embed="rId18" cstate="print"/>
          <a:stretch>
            <a:fillRect/>
          </a:stretch>
        </p:blipFill>
        <p:spPr>
          <a:xfrm>
            <a:off x="7236297" y="332656"/>
            <a:ext cx="1440159" cy="3864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900" indent="-342900" algn="l" rtl="0" eaLnBrk="1" fontAlgn="base" hangingPunct="1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SzPct val="60000"/>
        <a:buFont typeface="Wingdings" pitchFamily="2" charset="2"/>
        <a:buChar char="l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9300" indent="-292100" algn="l" rtl="0" eaLnBrk="1" fontAlgn="base" hangingPunct="1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–"/>
        <a:defRPr sz="2400">
          <a:solidFill>
            <a:srgbClr val="000000"/>
          </a:solidFill>
          <a:latin typeface="+mn-lt"/>
        </a:defRPr>
      </a:lvl2pPr>
      <a:lvl3pPr marL="1092200" indent="-228600" algn="l" rtl="0" eaLnBrk="1" fontAlgn="base" hangingPunct="1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•"/>
        <a:defRPr sz="2000">
          <a:solidFill>
            <a:srgbClr val="000000"/>
          </a:solidFill>
          <a:latin typeface="+mn-lt"/>
        </a:defRPr>
      </a:lvl3pPr>
      <a:lvl4pPr marL="1435100" indent="-228600" algn="l" rtl="0" eaLnBrk="1" fontAlgn="base" hangingPunct="1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–"/>
        <a:defRPr>
          <a:solidFill>
            <a:srgbClr val="000000"/>
          </a:solidFill>
          <a:latin typeface="+mn-lt"/>
        </a:defRPr>
      </a:lvl4pPr>
      <a:lvl5pPr marL="1778000" indent="-228600" algn="l" rtl="0" eaLnBrk="1" fontAlgn="base" hangingPunct="1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5pPr>
      <a:lvl6pPr marL="2235200" indent="-228600" algn="l" rtl="0" eaLnBrk="1" fontAlgn="base" hangingPunct="1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6pPr>
      <a:lvl7pPr marL="2692400" indent="-228600" algn="l" rtl="0" eaLnBrk="1" fontAlgn="base" hangingPunct="1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7pPr>
      <a:lvl8pPr marL="3149600" indent="-228600" algn="l" rtl="0" eaLnBrk="1" fontAlgn="base" hangingPunct="1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8pPr>
      <a:lvl9pPr marL="3606800" indent="-228600" algn="l" rtl="0" eaLnBrk="1" fontAlgn="base" hangingPunct="1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2.emersonprocess.com/en-US/brands/rosemounttankgauging/products/rapto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ystem3.fototext.se/Mediabase/ItemPreview.php?ItemId=169484" TargetMode="External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1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Rosemount 2240S</a:t>
            </a:r>
          </a:p>
          <a:p>
            <a:pPr eaLnBrk="1" hangingPunct="1"/>
            <a:r>
              <a:rPr lang="en-GB" sz="2600" dirty="0" smtClean="0"/>
              <a:t>Multi-input Temperature Transmitter</a:t>
            </a:r>
          </a:p>
          <a:p>
            <a:pPr eaLnBrk="1" hangingPunct="1"/>
            <a:r>
              <a:rPr lang="en-GB" dirty="0" smtClean="0"/>
              <a:t>	</a:t>
            </a:r>
            <a:endParaRPr lang="sv-SE" dirty="0" smtClean="0"/>
          </a:p>
        </p:txBody>
      </p:sp>
      <p:pic>
        <p:nvPicPr>
          <p:cNvPr id="3" name="Picture 2" descr="http://www2.emersonprocess.com/en-US/brands/rosemounttankgauging/PublishingImages/01_startframe_pic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51275" y="3626148"/>
            <a:ext cx="5292725" cy="1243012"/>
          </a:xfrm>
          <a:prstGeom prst="rect">
            <a:avLst/>
          </a:prstGeom>
          <a:solidFill>
            <a:schemeClr val="accent1">
              <a:alpha val="29019"/>
            </a:schemeClr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L:\Raptor\Aftersales dept\Presentationer\Bilder\single_tan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0788" y="1125538"/>
            <a:ext cx="2566987" cy="254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800" dirty="0" smtClean="0"/>
              <a:t>Temperature accuracy impact NSV </a:t>
            </a:r>
            <a:endParaRPr lang="sv-SE" sz="2800" dirty="0" smtClean="0"/>
          </a:p>
        </p:txBody>
      </p:sp>
      <p:sp>
        <p:nvSpPr>
          <p:cNvPr id="58372" name="Rectangle 3"/>
          <p:cNvSpPr>
            <a:spLocks noGrp="1" noChangeArrowheads="1"/>
          </p:cNvSpPr>
          <p:nvPr>
            <p:ph idx="1"/>
          </p:nvPr>
        </p:nvSpPr>
        <p:spPr>
          <a:xfrm>
            <a:off x="539750" y="1206500"/>
            <a:ext cx="8343900" cy="4743450"/>
          </a:xfrm>
        </p:spPr>
        <p:txBody>
          <a:bodyPr/>
          <a:lstStyle/>
          <a:p>
            <a:r>
              <a:rPr lang="en-GB" sz="2000" smtClean="0"/>
              <a:t>Typical accuracy influence from 3-wire </a:t>
            </a:r>
            <a:br>
              <a:rPr lang="en-GB" sz="2000" smtClean="0"/>
            </a:br>
            <a:r>
              <a:rPr lang="en-GB" sz="2000" smtClean="0"/>
              <a:t>cabling is ± 0.0066 °C/m </a:t>
            </a:r>
          </a:p>
          <a:p>
            <a:pPr lvl="1"/>
            <a:r>
              <a:rPr lang="en-GB" sz="2000" smtClean="0"/>
              <a:t>Example</a:t>
            </a:r>
          </a:p>
          <a:p>
            <a:pPr lvl="2"/>
            <a:r>
              <a:rPr lang="en-GB" sz="1600" smtClean="0"/>
              <a:t>20 meter high tank</a:t>
            </a:r>
          </a:p>
          <a:p>
            <a:pPr lvl="2"/>
            <a:r>
              <a:rPr lang="en-GB" sz="1600" smtClean="0"/>
              <a:t>20 meter long 3-wire cabling </a:t>
            </a:r>
            <a:r>
              <a:rPr lang="en-GB" sz="1600" smtClean="0">
                <a:sym typeface="Wingdings" pitchFamily="2" charset="2"/>
              </a:rPr>
              <a:t> 0,132 </a:t>
            </a:r>
            <a:r>
              <a:rPr lang="en-GB" sz="1600" smtClean="0"/>
              <a:t>°C uncertainty</a:t>
            </a:r>
          </a:p>
          <a:p>
            <a:pPr lvl="2"/>
            <a:r>
              <a:rPr lang="en-GB" sz="1600" smtClean="0"/>
              <a:t>Tank volume 30.000 m</a:t>
            </a:r>
            <a:r>
              <a:rPr lang="en-GB" sz="1600" baseline="30000" smtClean="0"/>
              <a:t>3</a:t>
            </a:r>
          </a:p>
          <a:p>
            <a:pPr lvl="2">
              <a:buFontTx/>
              <a:buNone/>
            </a:pPr>
            <a:endParaRPr lang="sv-SE" sz="1600" baseline="30000" smtClean="0"/>
          </a:p>
          <a:p>
            <a:pPr lvl="2"/>
            <a:endParaRPr lang="sv-SE" sz="1600" smtClean="0"/>
          </a:p>
          <a:p>
            <a:pPr lvl="2"/>
            <a:endParaRPr lang="sv-SE" sz="1600" baseline="30000" smtClean="0"/>
          </a:p>
          <a:p>
            <a:pPr lvl="2"/>
            <a:endParaRPr lang="sv-SE" sz="1600" baseline="30000" smtClean="0"/>
          </a:p>
          <a:p>
            <a:pPr lvl="1">
              <a:buFontTx/>
              <a:buNone/>
            </a:pPr>
            <a:r>
              <a:rPr lang="sv-SE" sz="1800" smtClean="0"/>
              <a:t> </a:t>
            </a:r>
          </a:p>
          <a:p>
            <a:pPr lvl="2" eaLnBrk="1" hangingPunct="1">
              <a:buFontTx/>
              <a:buNone/>
            </a:pPr>
            <a:endParaRPr lang="sv-SE" sz="1800" smtClean="0"/>
          </a:p>
          <a:p>
            <a:pPr lvl="2" eaLnBrk="1" hangingPunct="1">
              <a:buFontTx/>
              <a:buNone/>
            </a:pPr>
            <a:endParaRPr lang="sv-SE" sz="1800" smtClean="0"/>
          </a:p>
        </p:txBody>
      </p:sp>
      <p:sp>
        <p:nvSpPr>
          <p:cNvPr id="5837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9D64720-4B58-4FC4-9D74-0DE2670CB6D3}" type="slidenum">
              <a:rPr lang="en-US" smtClean="0"/>
              <a:pPr/>
              <a:t>10</a:t>
            </a:fld>
            <a:endParaRPr lang="en-US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71550" y="3500438"/>
          <a:ext cx="6696744" cy="172643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48372"/>
                <a:gridCol w="3348372"/>
              </a:tblGrid>
              <a:tr h="720080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sv-SE" sz="2000" b="1" dirty="0" smtClean="0"/>
                        <a:t>Net Standard Volume NSV uncertainty from an error of 0.1</a:t>
                      </a:r>
                      <a:r>
                        <a:rPr lang="sv-SE" sz="2000" dirty="0" smtClean="0"/>
                        <a:t>°C in </a:t>
                      </a:r>
                      <a:r>
                        <a:rPr lang="sv-SE" sz="2000" b="1" dirty="0" smtClean="0"/>
                        <a:t>3-wire vs. 4-wire cabling</a:t>
                      </a:r>
                      <a:r>
                        <a:rPr lang="sv-SE" sz="2000" b="1" baseline="0" dirty="0" smtClean="0"/>
                        <a:t> </a:t>
                      </a:r>
                      <a:r>
                        <a:rPr lang="sv-SE" sz="2000" b="1" dirty="0" smtClean="0"/>
                        <a:t>systems</a:t>
                      </a:r>
                      <a:endParaRPr lang="sv-SE" sz="16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sz="1600" b="1" dirty="0" smtClean="0"/>
                    </a:p>
                  </a:txBody>
                  <a:tcPr/>
                </a:tc>
              </a:tr>
              <a:tr h="5031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2400" b="1" dirty="0" smtClean="0"/>
                        <a:t>Level @ 3.300 mm</a:t>
                      </a:r>
                      <a:endParaRPr lang="sv-SE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400" b="1" dirty="0" smtClean="0"/>
                        <a:t>0.40 m</a:t>
                      </a:r>
                      <a:r>
                        <a:rPr lang="sv-SE" sz="2400" b="1" baseline="30000" dirty="0" smtClean="0"/>
                        <a:t>3</a:t>
                      </a:r>
                      <a:endParaRPr lang="sv-SE" sz="2400" b="1" dirty="0"/>
                    </a:p>
                  </a:txBody>
                  <a:tcPr/>
                </a:tc>
              </a:tr>
              <a:tr h="503175">
                <a:tc>
                  <a:txBody>
                    <a:bodyPr/>
                    <a:lstStyle/>
                    <a:p>
                      <a:pPr algn="l"/>
                      <a:r>
                        <a:rPr lang="sv-SE" sz="2400" b="1" dirty="0" smtClean="0"/>
                        <a:t>Level @ 18.500 mm</a:t>
                      </a:r>
                      <a:endParaRPr lang="sv-SE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2400" b="1" dirty="0" smtClean="0"/>
                        <a:t>2.20 m</a:t>
                      </a:r>
                      <a:r>
                        <a:rPr lang="sv-SE" sz="2400" b="1" baseline="30000" dirty="0" smtClean="0"/>
                        <a:t>3</a:t>
                      </a:r>
                      <a:endParaRPr lang="sv-SE" sz="2400" b="1" dirty="0" smtClean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L:\Raptor\Aftersales dept\Presentationer\Bilder\single_tan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0788" y="1125538"/>
            <a:ext cx="2566987" cy="254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2240S Installation Considerations</a:t>
            </a:r>
            <a:endParaRPr lang="sv-SE" dirty="0"/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C84A125-9A3E-4C83-9D95-0ED99A70985B}" type="slidenum">
              <a:rPr lang="en-US" smtClean="0"/>
              <a:pPr/>
              <a:t>11</a:t>
            </a:fld>
            <a:endParaRPr lang="en-US" smtClean="0"/>
          </a:p>
        </p:txBody>
      </p:sp>
      <p:sp>
        <p:nvSpPr>
          <p:cNvPr id="59397" name="Content Placeholder 2"/>
          <p:cNvSpPr>
            <a:spLocks noGrp="1"/>
          </p:cNvSpPr>
          <p:nvPr>
            <p:ph idx="1"/>
          </p:nvPr>
        </p:nvSpPr>
        <p:spPr>
          <a:xfrm>
            <a:off x="571500" y="1206500"/>
            <a:ext cx="5286375" cy="4546600"/>
          </a:xfrm>
        </p:spPr>
        <p:txBody>
          <a:bodyPr/>
          <a:lstStyle/>
          <a:p>
            <a:pPr eaLnBrk="1" hangingPunct="1"/>
            <a:r>
              <a:rPr lang="en-GB" sz="2400" smtClean="0"/>
              <a:t>Powered by 2410 via the Tankbus</a:t>
            </a:r>
          </a:p>
          <a:p>
            <a:pPr lvl="1" eaLnBrk="1" hangingPunct="1"/>
            <a:r>
              <a:rPr lang="en-GB" sz="2000" smtClean="0"/>
              <a:t>Requires 30 mA</a:t>
            </a:r>
          </a:p>
          <a:p>
            <a:pPr eaLnBrk="1" hangingPunct="1"/>
            <a:r>
              <a:rPr lang="en-GB" sz="2400" smtClean="0"/>
              <a:t>Daisy-chain connection possible</a:t>
            </a:r>
          </a:p>
          <a:p>
            <a:r>
              <a:rPr lang="en-GB" sz="2400" smtClean="0"/>
              <a:t>Built-in termination jumper</a:t>
            </a:r>
          </a:p>
          <a:p>
            <a:pPr lvl="1"/>
            <a:r>
              <a:rPr lang="en-GB" sz="2000" smtClean="0"/>
              <a:t>To be connected if required</a:t>
            </a:r>
          </a:p>
          <a:p>
            <a:r>
              <a:rPr lang="en-GB" sz="2400" smtClean="0"/>
              <a:t>Configured in TankMaster</a:t>
            </a:r>
          </a:p>
          <a:p>
            <a:r>
              <a:rPr lang="en-GB" sz="2400" smtClean="0"/>
              <a:t>Water Level Sensor </a:t>
            </a:r>
            <a:br>
              <a:rPr lang="en-GB" sz="2400" smtClean="0"/>
            </a:br>
            <a:r>
              <a:rPr lang="en-GB" sz="2400" smtClean="0"/>
              <a:t>calibration feature</a:t>
            </a:r>
          </a:p>
        </p:txBody>
      </p:sp>
      <p:pic>
        <p:nvPicPr>
          <p:cNvPr id="59398" name="Picture 8" descr="temp avg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7900" y="3141663"/>
            <a:ext cx="2771775" cy="264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9" name="Oval 8"/>
          <p:cNvSpPr>
            <a:spLocks noChangeArrowheads="1"/>
          </p:cNvSpPr>
          <p:nvPr/>
        </p:nvSpPr>
        <p:spPr bwMode="auto">
          <a:xfrm>
            <a:off x="7451725" y="1341438"/>
            <a:ext cx="285750" cy="287337"/>
          </a:xfrm>
          <a:prstGeom prst="ellipse">
            <a:avLst/>
          </a:prstGeom>
          <a:noFill/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:\GSS\KURS\Presentationer\Bilder\Service-11_cropped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412776"/>
            <a:ext cx="6435353" cy="417860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Wiring</a:t>
            </a:r>
            <a:endParaRPr lang="sv-SE" dirty="0"/>
          </a:p>
        </p:txBody>
      </p:sp>
      <p:sp>
        <p:nvSpPr>
          <p:cNvPr id="6041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FCC98DC-C030-4DD4-8945-4FB6D3008066}" type="slidenum">
              <a:rPr lang="en-US" smtClean="0"/>
              <a:pPr/>
              <a:t>12</a:t>
            </a:fld>
            <a:endParaRPr lang="en-US" smtClean="0"/>
          </a:p>
        </p:txBody>
      </p:sp>
      <p:pic>
        <p:nvPicPr>
          <p:cNvPr id="60421" name="Picture 8" descr="2410_Tank_Hub_without_pipe_202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76442" y="3933230"/>
            <a:ext cx="1316038" cy="1081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22" name="Line 6"/>
          <p:cNvSpPr>
            <a:spLocks noChangeShapeType="1"/>
          </p:cNvSpPr>
          <p:nvPr/>
        </p:nvSpPr>
        <p:spPr bwMode="auto">
          <a:xfrm flipH="1">
            <a:off x="8511480" y="4798417"/>
            <a:ext cx="0" cy="358775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60423" name="Line 7"/>
          <p:cNvSpPr>
            <a:spLocks noChangeShapeType="1"/>
          </p:cNvSpPr>
          <p:nvPr/>
        </p:nvSpPr>
        <p:spPr bwMode="auto">
          <a:xfrm flipV="1">
            <a:off x="5415855" y="5157192"/>
            <a:ext cx="3095625" cy="0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60424" name="Line 9"/>
          <p:cNvSpPr>
            <a:spLocks noChangeShapeType="1"/>
          </p:cNvSpPr>
          <p:nvPr/>
        </p:nvSpPr>
        <p:spPr bwMode="auto">
          <a:xfrm>
            <a:off x="8440042" y="4798417"/>
            <a:ext cx="0" cy="287338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60425" name="Line 9"/>
          <p:cNvSpPr>
            <a:spLocks noChangeShapeType="1"/>
          </p:cNvSpPr>
          <p:nvPr/>
        </p:nvSpPr>
        <p:spPr bwMode="auto">
          <a:xfrm>
            <a:off x="5415855" y="4725392"/>
            <a:ext cx="0" cy="431800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60426" name="Line 9"/>
          <p:cNvSpPr>
            <a:spLocks noChangeShapeType="1"/>
          </p:cNvSpPr>
          <p:nvPr/>
        </p:nvSpPr>
        <p:spPr bwMode="auto">
          <a:xfrm>
            <a:off x="5847655" y="4653955"/>
            <a:ext cx="0" cy="431800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60427" name="Line 7"/>
          <p:cNvSpPr>
            <a:spLocks noChangeShapeType="1"/>
          </p:cNvSpPr>
          <p:nvPr/>
        </p:nvSpPr>
        <p:spPr bwMode="auto">
          <a:xfrm flipV="1">
            <a:off x="5847655" y="5085755"/>
            <a:ext cx="2592387" cy="0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pic>
        <p:nvPicPr>
          <p:cNvPr id="60428" name="Picture 9" descr="L:\Raptor\Aftersales dept\Presentationer\Bilder\5900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76442" y="1845667"/>
            <a:ext cx="116205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29" name="Line 7"/>
          <p:cNvSpPr>
            <a:spLocks noChangeShapeType="1"/>
          </p:cNvSpPr>
          <p:nvPr/>
        </p:nvSpPr>
        <p:spPr bwMode="auto">
          <a:xfrm flipV="1">
            <a:off x="5415855" y="3501430"/>
            <a:ext cx="2879725" cy="0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60430" name="Line 9"/>
          <p:cNvSpPr>
            <a:spLocks noChangeShapeType="1"/>
          </p:cNvSpPr>
          <p:nvPr/>
        </p:nvSpPr>
        <p:spPr bwMode="auto">
          <a:xfrm>
            <a:off x="5847655" y="3574455"/>
            <a:ext cx="0" cy="863600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60431" name="Line 9"/>
          <p:cNvSpPr>
            <a:spLocks noChangeShapeType="1"/>
          </p:cNvSpPr>
          <p:nvPr/>
        </p:nvSpPr>
        <p:spPr bwMode="auto">
          <a:xfrm>
            <a:off x="5415855" y="3501430"/>
            <a:ext cx="0" cy="1008062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60432" name="Line 7"/>
          <p:cNvSpPr>
            <a:spLocks noChangeShapeType="1"/>
          </p:cNvSpPr>
          <p:nvPr/>
        </p:nvSpPr>
        <p:spPr bwMode="auto">
          <a:xfrm flipV="1">
            <a:off x="5847655" y="3574455"/>
            <a:ext cx="2520950" cy="0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60433" name="Line 6"/>
          <p:cNvSpPr>
            <a:spLocks noChangeShapeType="1"/>
          </p:cNvSpPr>
          <p:nvPr/>
        </p:nvSpPr>
        <p:spPr bwMode="auto">
          <a:xfrm flipH="1">
            <a:off x="8295580" y="2637830"/>
            <a:ext cx="0" cy="863600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60434" name="Line 6"/>
          <p:cNvSpPr>
            <a:spLocks noChangeShapeType="1"/>
          </p:cNvSpPr>
          <p:nvPr/>
        </p:nvSpPr>
        <p:spPr bwMode="auto">
          <a:xfrm flipH="1">
            <a:off x="8368605" y="2637830"/>
            <a:ext cx="0" cy="936625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:\GSS\KURS\Presentationer\Bilder\Service-11_cropped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9986" y="2132856"/>
            <a:ext cx="4768593" cy="309634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Communication LED’s</a:t>
            </a:r>
            <a:endParaRPr lang="sv-SE" dirty="0"/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3BE4E24-8A30-435E-83C2-06192D1893DA}" type="slidenum">
              <a:rPr lang="en-US" smtClean="0"/>
              <a:pPr/>
              <a:t>13</a:t>
            </a:fld>
            <a:endParaRPr lang="en-US" smtClean="0"/>
          </a:p>
        </p:txBody>
      </p:sp>
      <p:sp>
        <p:nvSpPr>
          <p:cNvPr id="26628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sz="2400" smtClean="0"/>
              <a:t>Tankbus communication</a:t>
            </a:r>
          </a:p>
          <a:p>
            <a:pPr lvl="1"/>
            <a:r>
              <a:rPr lang="en-GB" sz="2000" smtClean="0"/>
              <a:t>Indicates transmitter connection</a:t>
            </a:r>
            <a:br>
              <a:rPr lang="en-GB" sz="2000" smtClean="0"/>
            </a:br>
            <a:r>
              <a:rPr lang="en-GB" sz="2000" smtClean="0"/>
              <a:t>with Tankbus</a:t>
            </a:r>
          </a:p>
          <a:p>
            <a:r>
              <a:rPr lang="en-GB" sz="2400" smtClean="0"/>
              <a:t>Water Level Sensor communication</a:t>
            </a:r>
          </a:p>
          <a:p>
            <a:pPr lvl="1"/>
            <a:r>
              <a:rPr lang="en-GB" sz="2000" smtClean="0"/>
              <a:t>Indicates connection between Water Level Sensor and 2240S</a:t>
            </a:r>
          </a:p>
          <a:p>
            <a:pPr lvl="1"/>
            <a:endParaRPr lang="sv-SE" sz="1800" smtClean="0"/>
          </a:p>
        </p:txBody>
      </p:sp>
      <p:cxnSp>
        <p:nvCxnSpPr>
          <p:cNvPr id="26630" name="Straight Arrow Connector 7"/>
          <p:cNvCxnSpPr>
            <a:cxnSpLocks noChangeShapeType="1"/>
          </p:cNvCxnSpPr>
          <p:nvPr/>
        </p:nvCxnSpPr>
        <p:spPr bwMode="auto">
          <a:xfrm rot="16200000" flipH="1">
            <a:off x="6126633" y="2247331"/>
            <a:ext cx="1048942" cy="18256"/>
          </a:xfrm>
          <a:prstGeom prst="straightConnector1">
            <a:avLst/>
          </a:prstGeom>
          <a:noFill/>
          <a:ln w="34925" algn="ctr">
            <a:solidFill>
              <a:srgbClr val="EF9100"/>
            </a:solidFill>
            <a:round/>
            <a:headEnd/>
            <a:tailEnd type="triangle" w="med" len="med"/>
          </a:ln>
        </p:spPr>
      </p:cxnSp>
      <p:sp>
        <p:nvSpPr>
          <p:cNvPr id="26631" name="Text Box 40"/>
          <p:cNvSpPr txBox="1">
            <a:spLocks noChangeArrowheads="1"/>
          </p:cNvSpPr>
          <p:nvPr/>
        </p:nvSpPr>
        <p:spPr bwMode="auto">
          <a:xfrm>
            <a:off x="4446240" y="1268760"/>
            <a:ext cx="2286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sv-SE" sz="1200" dirty="0"/>
              <a:t>Water Level Sensor receive /transmit LEDs</a:t>
            </a:r>
            <a:endParaRPr lang="en-US" sz="1200" dirty="0"/>
          </a:p>
        </p:txBody>
      </p:sp>
      <p:cxnSp>
        <p:nvCxnSpPr>
          <p:cNvPr id="26632" name="Straight Arrow Connector 10"/>
          <p:cNvCxnSpPr>
            <a:cxnSpLocks noChangeShapeType="1"/>
          </p:cNvCxnSpPr>
          <p:nvPr/>
        </p:nvCxnSpPr>
        <p:spPr bwMode="auto">
          <a:xfrm rot="16200000" flipH="1">
            <a:off x="6279605" y="2256287"/>
            <a:ext cx="1045766" cy="3520"/>
          </a:xfrm>
          <a:prstGeom prst="straightConnector1">
            <a:avLst/>
          </a:prstGeom>
          <a:noFill/>
          <a:ln w="34925" algn="ctr">
            <a:solidFill>
              <a:srgbClr val="EF9100"/>
            </a:solidFill>
            <a:round/>
            <a:headEnd/>
            <a:tailEnd type="triangle" w="med" len="med"/>
          </a:ln>
        </p:spPr>
      </p:cxnSp>
      <p:sp>
        <p:nvSpPr>
          <p:cNvPr id="26633" name="Text Box 40"/>
          <p:cNvSpPr txBox="1">
            <a:spLocks noChangeArrowheads="1"/>
          </p:cNvSpPr>
          <p:nvPr/>
        </p:nvSpPr>
        <p:spPr bwMode="auto">
          <a:xfrm>
            <a:off x="6673354" y="1268760"/>
            <a:ext cx="164306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1200" dirty="0"/>
              <a:t>Tankbus receive/</a:t>
            </a:r>
            <a:br>
              <a:rPr lang="sv-SE" sz="1200" dirty="0"/>
            </a:br>
            <a:r>
              <a:rPr lang="sv-SE" sz="1200" dirty="0"/>
              <a:t> transmit LEDs</a:t>
            </a:r>
            <a:endParaRPr lang="en-US" sz="1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6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6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1" grpId="0"/>
      <p:bldP spid="266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I:\GSS\KURS\Presentationer\Bilder\Service-11_cropped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9986" y="2132856"/>
            <a:ext cx="4768593" cy="309634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Test &amp; Simulation of temp elements</a:t>
            </a:r>
            <a:endParaRPr lang="sv-SE" dirty="0"/>
          </a:p>
        </p:txBody>
      </p:sp>
      <p:sp>
        <p:nvSpPr>
          <p:cNvPr id="62468" name="Text Placeholder 2"/>
          <p:cNvSpPr>
            <a:spLocks noGrp="1"/>
          </p:cNvSpPr>
          <p:nvPr>
            <p:ph type="body" sz="half" idx="1"/>
          </p:nvPr>
        </p:nvSpPr>
        <p:spPr>
          <a:xfrm>
            <a:off x="571500" y="1206500"/>
            <a:ext cx="6286500" cy="4546600"/>
          </a:xfrm>
        </p:spPr>
        <p:txBody>
          <a:bodyPr/>
          <a:lstStyle/>
          <a:p>
            <a:r>
              <a:rPr lang="en-GB" sz="2000" smtClean="0"/>
              <a:t>Built-in wire resistance simulator consisting of</a:t>
            </a:r>
          </a:p>
          <a:p>
            <a:pPr lvl="1"/>
            <a:r>
              <a:rPr lang="en-GB" sz="1800" smtClean="0"/>
              <a:t>One 100±0.1 Ohm</a:t>
            </a:r>
          </a:p>
          <a:p>
            <a:pPr lvl="1"/>
            <a:r>
              <a:rPr lang="en-GB" sz="1800" smtClean="0"/>
              <a:t>Four 10±0.1 Ohm</a:t>
            </a:r>
          </a:p>
        </p:txBody>
      </p:sp>
      <p:sp>
        <p:nvSpPr>
          <p:cNvPr id="6246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096A1A4-0219-4AF9-8B3F-1186DEBFD417}" type="slidenum">
              <a:rPr lang="en-US" smtClean="0"/>
              <a:pPr/>
              <a:t>14</a:t>
            </a:fld>
            <a:endParaRPr lang="en-US" smtClean="0"/>
          </a:p>
        </p:txBody>
      </p:sp>
      <p:sp>
        <p:nvSpPr>
          <p:cNvPr id="62470" name="Text Box 40"/>
          <p:cNvSpPr txBox="1">
            <a:spLocks noChangeArrowheads="1"/>
          </p:cNvSpPr>
          <p:nvPr/>
        </p:nvSpPr>
        <p:spPr bwMode="auto">
          <a:xfrm>
            <a:off x="8653463" y="1143000"/>
            <a:ext cx="49053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200"/>
              <a:t>a</a:t>
            </a:r>
            <a:endParaRPr lang="en-US" sz="1200"/>
          </a:p>
        </p:txBody>
      </p:sp>
      <p:sp>
        <p:nvSpPr>
          <p:cNvPr id="62471" name="Text Box 40"/>
          <p:cNvSpPr txBox="1">
            <a:spLocks noChangeArrowheads="1"/>
          </p:cNvSpPr>
          <p:nvPr/>
        </p:nvSpPr>
        <p:spPr bwMode="auto">
          <a:xfrm>
            <a:off x="8653463" y="1357313"/>
            <a:ext cx="49053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200"/>
              <a:t>b</a:t>
            </a:r>
            <a:endParaRPr lang="en-US" sz="1200"/>
          </a:p>
        </p:txBody>
      </p:sp>
      <p:sp>
        <p:nvSpPr>
          <p:cNvPr id="62472" name="Text Box 40"/>
          <p:cNvSpPr txBox="1">
            <a:spLocks noChangeArrowheads="1"/>
          </p:cNvSpPr>
          <p:nvPr/>
        </p:nvSpPr>
        <p:spPr bwMode="auto">
          <a:xfrm>
            <a:off x="8653463" y="1571625"/>
            <a:ext cx="49053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200"/>
              <a:t>c</a:t>
            </a:r>
            <a:endParaRPr lang="en-US" sz="1200"/>
          </a:p>
        </p:txBody>
      </p:sp>
      <p:sp>
        <p:nvSpPr>
          <p:cNvPr id="62473" name="Text Box 40"/>
          <p:cNvSpPr txBox="1">
            <a:spLocks noChangeArrowheads="1"/>
          </p:cNvSpPr>
          <p:nvPr/>
        </p:nvSpPr>
        <p:spPr bwMode="auto">
          <a:xfrm>
            <a:off x="8653463" y="1785938"/>
            <a:ext cx="49053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200"/>
              <a:t>d</a:t>
            </a:r>
            <a:endParaRPr lang="en-US" sz="1200"/>
          </a:p>
        </p:txBody>
      </p:sp>
      <p:cxnSp>
        <p:nvCxnSpPr>
          <p:cNvPr id="62474" name="Straight Connector 15"/>
          <p:cNvCxnSpPr>
            <a:cxnSpLocks noChangeShapeType="1"/>
          </p:cNvCxnSpPr>
          <p:nvPr/>
        </p:nvCxnSpPr>
        <p:spPr bwMode="auto">
          <a:xfrm rot="5400000" flipH="1" flipV="1">
            <a:off x="5726646" y="1892312"/>
            <a:ext cx="3190354" cy="1755230"/>
          </a:xfrm>
          <a:prstGeom prst="line">
            <a:avLst/>
          </a:prstGeom>
          <a:noFill/>
          <a:ln w="34925" algn="ctr">
            <a:solidFill>
              <a:srgbClr val="EF9100"/>
            </a:solidFill>
            <a:round/>
            <a:headEnd/>
            <a:tailEnd/>
          </a:ln>
        </p:spPr>
      </p:cxnSp>
      <p:cxnSp>
        <p:nvCxnSpPr>
          <p:cNvPr id="62475" name="Straight Connector 17"/>
          <p:cNvCxnSpPr>
            <a:cxnSpLocks noChangeShapeType="1"/>
          </p:cNvCxnSpPr>
          <p:nvPr/>
        </p:nvCxnSpPr>
        <p:spPr bwMode="auto">
          <a:xfrm rot="5400000" flipH="1" flipV="1">
            <a:off x="6082979" y="2680693"/>
            <a:ext cx="2693712" cy="1539207"/>
          </a:xfrm>
          <a:prstGeom prst="line">
            <a:avLst/>
          </a:prstGeom>
          <a:noFill/>
          <a:ln w="34925" algn="ctr">
            <a:solidFill>
              <a:srgbClr val="EF9100"/>
            </a:solidFill>
            <a:round/>
            <a:headEnd/>
            <a:tailEnd/>
          </a:ln>
        </p:spPr>
      </p:cxnSp>
      <p:pic>
        <p:nvPicPr>
          <p:cNvPr id="62476" name="Picture 3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99425" y="1143000"/>
            <a:ext cx="601663" cy="966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77" name="Rectangle 27"/>
          <p:cNvSpPr>
            <a:spLocks noChangeArrowheads="1"/>
          </p:cNvSpPr>
          <p:nvPr/>
        </p:nvSpPr>
        <p:spPr bwMode="auto">
          <a:xfrm>
            <a:off x="4788024" y="4077072"/>
            <a:ext cx="144016" cy="935608"/>
          </a:xfrm>
          <a:prstGeom prst="rect">
            <a:avLst/>
          </a:prstGeom>
          <a:solidFill>
            <a:schemeClr val="accent2">
              <a:alpha val="47842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pic>
        <p:nvPicPr>
          <p:cNvPr id="6247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5576" y="2708920"/>
            <a:ext cx="3142425" cy="2664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79" name="Rectangle 22"/>
          <p:cNvSpPr>
            <a:spLocks noChangeArrowheads="1"/>
          </p:cNvSpPr>
          <p:nvPr/>
        </p:nvSpPr>
        <p:spPr bwMode="auto">
          <a:xfrm>
            <a:off x="6444208" y="4365104"/>
            <a:ext cx="215900" cy="431800"/>
          </a:xfrm>
          <a:prstGeom prst="rect">
            <a:avLst/>
          </a:prstGeom>
          <a:noFill/>
          <a:ln w="34925" algn="ctr">
            <a:solidFill>
              <a:srgbClr val="EF91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I:\GSS\KURS\Presentationer\Bilder\Service-11_cropped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9986" y="2132856"/>
            <a:ext cx="4768593" cy="309634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Dip Switches</a:t>
            </a:r>
            <a:endParaRPr lang="sv-SE" dirty="0"/>
          </a:p>
        </p:txBody>
      </p:sp>
      <p:sp>
        <p:nvSpPr>
          <p:cNvPr id="1536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F83716-15C0-45BC-8E10-3B20367E7D43}" type="slidenum">
              <a:rPr lang="en-US" smtClean="0"/>
              <a:pPr/>
              <a:t>15</a:t>
            </a:fld>
            <a:endParaRPr lang="en-US" smtClean="0"/>
          </a:p>
        </p:txBody>
      </p:sp>
      <p:sp>
        <p:nvSpPr>
          <p:cNvPr id="15364" name="Content Placeholder 10"/>
          <p:cNvSpPr>
            <a:spLocks noGrp="1"/>
          </p:cNvSpPr>
          <p:nvPr>
            <p:ph sz="half" idx="1"/>
          </p:nvPr>
        </p:nvSpPr>
        <p:spPr>
          <a:xfrm>
            <a:off x="642938" y="1214438"/>
            <a:ext cx="4857750" cy="4546600"/>
          </a:xfrm>
        </p:spPr>
        <p:txBody>
          <a:bodyPr/>
          <a:lstStyle/>
          <a:p>
            <a:pPr marL="514350" indent="-514350">
              <a:buFont typeface="Arial" charset="0"/>
              <a:buAutoNum type="arabicPeriod"/>
            </a:pPr>
            <a:r>
              <a:rPr lang="sv-SE" dirty="0" smtClean="0"/>
              <a:t>Simulate temperature measurement</a:t>
            </a:r>
          </a:p>
          <a:p>
            <a:pPr marL="514350" indent="-514350">
              <a:buFont typeface="Arial" charset="0"/>
              <a:buAutoNum type="arabicPeriod"/>
            </a:pPr>
            <a:r>
              <a:rPr lang="sv-SE" dirty="0" smtClean="0"/>
              <a:t>Write Protection</a:t>
            </a:r>
          </a:p>
          <a:p>
            <a:pPr marL="514350" indent="-514350">
              <a:buFont typeface="Arial" charset="0"/>
              <a:buAutoNum type="arabicPeriod"/>
            </a:pPr>
            <a:r>
              <a:rPr lang="sv-SE" dirty="0" smtClean="0"/>
              <a:t>Spare</a:t>
            </a:r>
          </a:p>
          <a:p>
            <a:pPr marL="514350" indent="-514350">
              <a:buFont typeface="Arial" charset="0"/>
              <a:buAutoNum type="arabicPeriod"/>
            </a:pPr>
            <a:r>
              <a:rPr lang="sv-SE" dirty="0" smtClean="0"/>
              <a:t>Average</a:t>
            </a:r>
          </a:p>
        </p:txBody>
      </p:sp>
      <p:pic>
        <p:nvPicPr>
          <p:cNvPr id="15366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3125" y="4419600"/>
            <a:ext cx="14763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7" name="Oval 14"/>
          <p:cNvSpPr>
            <a:spLocks noChangeArrowheads="1"/>
          </p:cNvSpPr>
          <p:nvPr/>
        </p:nvSpPr>
        <p:spPr bwMode="auto">
          <a:xfrm>
            <a:off x="1928813" y="4205288"/>
            <a:ext cx="1928812" cy="1143000"/>
          </a:xfrm>
          <a:prstGeom prst="ellips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15368" name="Text Box 40"/>
          <p:cNvSpPr txBox="1">
            <a:spLocks noChangeArrowheads="1"/>
          </p:cNvSpPr>
          <p:nvPr/>
        </p:nvSpPr>
        <p:spPr bwMode="auto">
          <a:xfrm>
            <a:off x="1714500" y="3929063"/>
            <a:ext cx="2286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sv-SE" sz="1200"/>
              <a:t>Dip Switches</a:t>
            </a:r>
            <a:endParaRPr lang="en-US" sz="1200"/>
          </a:p>
        </p:txBody>
      </p:sp>
      <p:sp>
        <p:nvSpPr>
          <p:cNvPr id="15369" name="Text Box 40"/>
          <p:cNvSpPr txBox="1">
            <a:spLocks noChangeArrowheads="1"/>
          </p:cNvSpPr>
          <p:nvPr/>
        </p:nvSpPr>
        <p:spPr bwMode="auto">
          <a:xfrm>
            <a:off x="2286000" y="4276725"/>
            <a:ext cx="1214438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/>
              <a:t>1      2     3     4</a:t>
            </a:r>
          </a:p>
        </p:txBody>
      </p:sp>
      <p:sp>
        <p:nvSpPr>
          <p:cNvPr id="15370" name="Text Box 40"/>
          <p:cNvSpPr txBox="1">
            <a:spLocks noChangeArrowheads="1"/>
          </p:cNvSpPr>
          <p:nvPr/>
        </p:nvSpPr>
        <p:spPr bwMode="auto">
          <a:xfrm>
            <a:off x="1857375" y="4508500"/>
            <a:ext cx="490538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sv-SE" sz="1200"/>
              <a:t>On</a:t>
            </a:r>
          </a:p>
          <a:p>
            <a:pPr algn="r">
              <a:spcBef>
                <a:spcPct val="50000"/>
              </a:spcBef>
            </a:pPr>
            <a:r>
              <a:rPr lang="sv-SE" sz="1200"/>
              <a:t>Off</a:t>
            </a:r>
            <a:endParaRPr lang="en-US" sz="1200"/>
          </a:p>
        </p:txBody>
      </p:sp>
      <p:cxnSp>
        <p:nvCxnSpPr>
          <p:cNvPr id="15371" name="Straight Connector 19"/>
          <p:cNvCxnSpPr>
            <a:cxnSpLocks noChangeShapeType="1"/>
            <a:endCxn id="15372" idx="3"/>
          </p:cNvCxnSpPr>
          <p:nvPr/>
        </p:nvCxnSpPr>
        <p:spPr bwMode="auto">
          <a:xfrm flipV="1">
            <a:off x="3707904" y="3509744"/>
            <a:ext cx="1596531" cy="990822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</p:spPr>
      </p:cxnSp>
      <p:sp>
        <p:nvSpPr>
          <p:cNvPr id="15372" name="Oval 20"/>
          <p:cNvSpPr>
            <a:spLocks noChangeArrowheads="1"/>
          </p:cNvSpPr>
          <p:nvPr/>
        </p:nvSpPr>
        <p:spPr bwMode="auto">
          <a:xfrm>
            <a:off x="5220072" y="3140968"/>
            <a:ext cx="576064" cy="432048"/>
          </a:xfrm>
          <a:prstGeom prst="ellips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I:\GSS\KURS\Presentationer\Bilder\Service-11_cropped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9986" y="2132856"/>
            <a:ext cx="4768593" cy="309634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Ground Leakage</a:t>
            </a:r>
            <a:endParaRPr lang="sv-SE" dirty="0"/>
          </a:p>
        </p:txBody>
      </p:sp>
      <p:sp>
        <p:nvSpPr>
          <p:cNvPr id="58371" name="Text Placeholder 2"/>
          <p:cNvSpPr>
            <a:spLocks noGrp="1"/>
          </p:cNvSpPr>
          <p:nvPr>
            <p:ph type="body" sz="half" idx="1"/>
          </p:nvPr>
        </p:nvSpPr>
        <p:spPr>
          <a:xfrm>
            <a:off x="571500" y="1206500"/>
            <a:ext cx="5584676" cy="4546600"/>
          </a:xfrm>
        </p:spPr>
        <p:txBody>
          <a:bodyPr/>
          <a:lstStyle/>
          <a:p>
            <a:r>
              <a:rPr lang="sv-SE" sz="2400" dirty="0" smtClean="0"/>
              <a:t>Built in ground leakage detection - jumper</a:t>
            </a:r>
          </a:p>
          <a:p>
            <a:r>
              <a:rPr lang="sv-SE" sz="2400" dirty="0" smtClean="0"/>
              <a:t>If enabled</a:t>
            </a:r>
          </a:p>
          <a:p>
            <a:pPr lvl="1"/>
            <a:r>
              <a:rPr lang="sv-SE" sz="2000" dirty="0" smtClean="0"/>
              <a:t>Fault in temp sensor is </a:t>
            </a:r>
            <a:br>
              <a:rPr lang="sv-SE" sz="2000" dirty="0" smtClean="0"/>
            </a:br>
            <a:r>
              <a:rPr lang="sv-SE" sz="2000" dirty="0" smtClean="0"/>
              <a:t>indicated in a status register</a:t>
            </a:r>
          </a:p>
          <a:p>
            <a:pPr lvl="1"/>
            <a:r>
              <a:rPr lang="sv-SE" sz="2000" dirty="0" smtClean="0"/>
              <a:t>A single fault will affect </a:t>
            </a:r>
            <a:br>
              <a:rPr lang="sv-SE" sz="2000" dirty="0" smtClean="0"/>
            </a:br>
            <a:r>
              <a:rPr lang="sv-SE" sz="2000" dirty="0" smtClean="0"/>
              <a:t>the measurement on all </a:t>
            </a:r>
            <a:br>
              <a:rPr lang="sv-SE" sz="2000" dirty="0" smtClean="0"/>
            </a:br>
            <a:r>
              <a:rPr lang="sv-SE" sz="2000" dirty="0" smtClean="0"/>
              <a:t>channels</a:t>
            </a:r>
          </a:p>
          <a:p>
            <a:r>
              <a:rPr lang="sv-SE" sz="2400" dirty="0" smtClean="0"/>
              <a:t>If disabled</a:t>
            </a:r>
          </a:p>
          <a:p>
            <a:pPr lvl="1"/>
            <a:r>
              <a:rPr lang="sv-SE" sz="2000" dirty="0" smtClean="0"/>
              <a:t>Accurate measurement </a:t>
            </a:r>
            <a:br>
              <a:rPr lang="sv-SE" sz="2000" dirty="0" smtClean="0"/>
            </a:br>
            <a:r>
              <a:rPr lang="sv-SE" sz="2000" dirty="0" smtClean="0"/>
              <a:t>as long as only one fault</a:t>
            </a:r>
          </a:p>
          <a:p>
            <a:pPr lvl="1"/>
            <a:r>
              <a:rPr lang="sv-SE" sz="2000" dirty="0" smtClean="0"/>
              <a:t>Multiple faults will interfere </a:t>
            </a:r>
            <a:br>
              <a:rPr lang="sv-SE" sz="2000" dirty="0" smtClean="0"/>
            </a:br>
            <a:r>
              <a:rPr lang="sv-SE" sz="2000" dirty="0" smtClean="0"/>
              <a:t>in an uncontrolled manner</a:t>
            </a:r>
          </a:p>
        </p:txBody>
      </p:sp>
      <p:sp>
        <p:nvSpPr>
          <p:cNvPr id="1638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1AF1350-266A-4D33-90C2-D4FBE939E5A4}" type="slidenum">
              <a:rPr lang="en-US" smtClean="0"/>
              <a:pPr/>
              <a:t>16</a:t>
            </a:fld>
            <a:endParaRPr lang="en-US" smtClean="0"/>
          </a:p>
        </p:txBody>
      </p:sp>
      <p:sp>
        <p:nvSpPr>
          <p:cNvPr id="16390" name="Oval 8"/>
          <p:cNvSpPr>
            <a:spLocks noChangeArrowheads="1"/>
          </p:cNvSpPr>
          <p:nvPr/>
        </p:nvSpPr>
        <p:spPr bwMode="auto">
          <a:xfrm>
            <a:off x="6732240" y="2492896"/>
            <a:ext cx="408087" cy="299442"/>
          </a:xfrm>
          <a:prstGeom prst="ellips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 dirty="0">
              <a:solidFill>
                <a:schemeClr val="accent2"/>
              </a:solidFill>
            </a:endParaRPr>
          </a:p>
        </p:txBody>
      </p:sp>
      <p:cxnSp>
        <p:nvCxnSpPr>
          <p:cNvPr id="16391" name="Straight Connector 14"/>
          <p:cNvCxnSpPr>
            <a:cxnSpLocks noChangeShapeType="1"/>
            <a:stCxn id="16390" idx="7"/>
          </p:cNvCxnSpPr>
          <p:nvPr/>
        </p:nvCxnSpPr>
        <p:spPr bwMode="auto">
          <a:xfrm rot="5400000" flipH="1" flipV="1">
            <a:off x="7064497" y="1500851"/>
            <a:ext cx="1051964" cy="1019830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</p:spPr>
      </p:cxnSp>
      <p:sp>
        <p:nvSpPr>
          <p:cNvPr id="50189" name="Text Box 40"/>
          <p:cNvSpPr txBox="1">
            <a:spLocks noChangeArrowheads="1"/>
          </p:cNvSpPr>
          <p:nvPr/>
        </p:nvSpPr>
        <p:spPr bwMode="auto">
          <a:xfrm>
            <a:off x="8001000" y="1071563"/>
            <a:ext cx="8572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sv-SE" sz="1200"/>
              <a:t>Enabled</a:t>
            </a:r>
            <a:endParaRPr lang="en-US" sz="1200"/>
          </a:p>
        </p:txBody>
      </p:sp>
      <p:sp>
        <p:nvSpPr>
          <p:cNvPr id="15" name="Text Box 40"/>
          <p:cNvSpPr txBox="1">
            <a:spLocks noChangeArrowheads="1"/>
          </p:cNvSpPr>
          <p:nvPr/>
        </p:nvSpPr>
        <p:spPr bwMode="auto">
          <a:xfrm>
            <a:off x="8028384" y="1052736"/>
            <a:ext cx="8572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sv-SE" sz="1200" dirty="0"/>
              <a:t>Disabled</a:t>
            </a:r>
            <a:endParaRPr lang="en-US" sz="1200" dirty="0"/>
          </a:p>
        </p:txBody>
      </p:sp>
      <p:sp>
        <p:nvSpPr>
          <p:cNvPr id="16" name="Right Arrow 15"/>
          <p:cNvSpPr/>
          <p:nvPr/>
        </p:nvSpPr>
        <p:spPr bwMode="auto">
          <a:xfrm>
            <a:off x="8358188" y="5715000"/>
            <a:ext cx="334962" cy="285750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sv-SE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72438" y="1285875"/>
            <a:ext cx="752475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22"/>
          <p:cNvSpPr>
            <a:spLocks noChangeArrowheads="1"/>
          </p:cNvSpPr>
          <p:nvPr/>
        </p:nvSpPr>
        <p:spPr bwMode="auto">
          <a:xfrm rot="5400000">
            <a:off x="8340726" y="1482725"/>
            <a:ext cx="500062" cy="249237"/>
          </a:xfrm>
          <a:prstGeom prst="rect">
            <a:avLst/>
          </a:prstGeom>
          <a:solidFill>
            <a:schemeClr val="accent2">
              <a:alpha val="8117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18" name="Rectangle 21"/>
          <p:cNvSpPr>
            <a:spLocks noChangeArrowheads="1"/>
          </p:cNvSpPr>
          <p:nvPr/>
        </p:nvSpPr>
        <p:spPr bwMode="auto">
          <a:xfrm>
            <a:off x="8215313" y="1357313"/>
            <a:ext cx="500062" cy="285750"/>
          </a:xfrm>
          <a:prstGeom prst="rect">
            <a:avLst/>
          </a:prstGeom>
          <a:solidFill>
            <a:schemeClr val="accent2">
              <a:alpha val="8117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50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8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  <p:bldP spid="18" grpId="0" animBg="1"/>
      <p:bldP spid="18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1938" y="1143000"/>
            <a:ext cx="4638675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Holding &amp; Input Registers</a:t>
            </a:r>
            <a:endParaRPr lang="sv-SE" dirty="0"/>
          </a:p>
        </p:txBody>
      </p:sp>
      <p:sp>
        <p:nvSpPr>
          <p:cNvPr id="17412" name="Text Placeholder 2"/>
          <p:cNvSpPr>
            <a:spLocks noGrp="1"/>
          </p:cNvSpPr>
          <p:nvPr>
            <p:ph type="body" sz="half" idx="1"/>
          </p:nvPr>
        </p:nvSpPr>
        <p:spPr>
          <a:xfrm>
            <a:off x="571500" y="1206500"/>
            <a:ext cx="3857625" cy="4546600"/>
          </a:xfrm>
        </p:spPr>
        <p:txBody>
          <a:bodyPr/>
          <a:lstStyle/>
          <a:p>
            <a:r>
              <a:rPr lang="sv-SE" dirty="0" smtClean="0"/>
              <a:t>Holding Register</a:t>
            </a:r>
          </a:p>
          <a:p>
            <a:pPr lvl="1"/>
            <a:r>
              <a:rPr lang="sv-SE" dirty="0" smtClean="0"/>
              <a:t>Stores various parameters, configuration data </a:t>
            </a:r>
          </a:p>
          <a:p>
            <a:pPr lvl="1"/>
            <a:r>
              <a:rPr lang="sv-SE" dirty="0" smtClean="0"/>
              <a:t>Edit by typing in new value or change separate bits</a:t>
            </a:r>
          </a:p>
          <a:p>
            <a:r>
              <a:rPr lang="sv-SE" dirty="0" smtClean="0"/>
              <a:t>Input Register</a:t>
            </a:r>
          </a:p>
          <a:p>
            <a:pPr lvl="1"/>
            <a:r>
              <a:rPr lang="sv-SE" dirty="0" smtClean="0"/>
              <a:t>Stores transmitter data</a:t>
            </a:r>
          </a:p>
        </p:txBody>
      </p:sp>
      <p:sp>
        <p:nvSpPr>
          <p:cNvPr id="1741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E481C2E-C149-4AE4-9A05-EE7F2F038C66}" type="slidenum">
              <a:rPr lang="en-US" smtClean="0"/>
              <a:pPr/>
              <a:t>17</a:t>
            </a:fld>
            <a:endParaRPr lang="en-US" smtClean="0"/>
          </a:p>
        </p:txBody>
      </p:sp>
      <p:pic>
        <p:nvPicPr>
          <p:cNvPr id="17414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00500" y="4214813"/>
            <a:ext cx="2860675" cy="250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ight Arrow 6"/>
          <p:cNvSpPr/>
          <p:nvPr/>
        </p:nvSpPr>
        <p:spPr bwMode="auto">
          <a:xfrm>
            <a:off x="8358188" y="5715000"/>
            <a:ext cx="334962" cy="285750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sv-SE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sv-SE" dirty="0" smtClean="0"/>
              <a:t>MST  and API recommendations</a:t>
            </a:r>
          </a:p>
        </p:txBody>
      </p:sp>
      <p:sp>
        <p:nvSpPr>
          <p:cNvPr id="19459" name="Content Placeholder 8"/>
          <p:cNvSpPr>
            <a:spLocks noGrp="1"/>
          </p:cNvSpPr>
          <p:nvPr>
            <p:ph idx="1"/>
          </p:nvPr>
        </p:nvSpPr>
        <p:spPr>
          <a:xfrm>
            <a:off x="611560" y="1124744"/>
            <a:ext cx="8343900" cy="4546600"/>
          </a:xfrm>
        </p:spPr>
        <p:txBody>
          <a:bodyPr/>
          <a:lstStyle/>
          <a:p>
            <a:pPr eaLnBrk="1" hangingPunct="1"/>
            <a:r>
              <a:rPr lang="sv-SE" smtClean="0"/>
              <a:t>American Petroleum Institute (API) recommends </a:t>
            </a:r>
          </a:p>
          <a:p>
            <a:pPr lvl="1" eaLnBrk="1" hangingPunct="1"/>
            <a:r>
              <a:rPr lang="sv-SE" smtClean="0"/>
              <a:t>minimum of 1 element per 3 m (10 feet) for Custody transfer applications</a:t>
            </a:r>
          </a:p>
          <a:p>
            <a:pPr>
              <a:buFont typeface="Wingdings" pitchFamily="2" charset="2"/>
              <a:buNone/>
            </a:pPr>
            <a:endParaRPr lang="sv-SE" sz="3200" smtClean="0"/>
          </a:p>
        </p:txBody>
      </p:sp>
      <p:sp>
        <p:nvSpPr>
          <p:cNvPr id="1946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9DE8531-9031-4870-848D-CDC81BEF873A}" type="slidenum">
              <a:rPr lang="en-US" smtClean="0"/>
              <a:pPr/>
              <a:t>18</a:t>
            </a:fld>
            <a:endParaRPr lang="en-US" smtClean="0"/>
          </a:p>
        </p:txBody>
      </p:sp>
      <p:pic>
        <p:nvPicPr>
          <p:cNvPr id="1946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7563" y="2428875"/>
            <a:ext cx="2543175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2" name="Text Box 40"/>
          <p:cNvSpPr txBox="1">
            <a:spLocks noChangeArrowheads="1"/>
          </p:cNvSpPr>
          <p:nvPr/>
        </p:nvSpPr>
        <p:spPr bwMode="auto">
          <a:xfrm>
            <a:off x="5214938" y="4357688"/>
            <a:ext cx="78581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200"/>
              <a:t>A=3</a:t>
            </a:r>
            <a:endParaRPr lang="en-US" sz="1200"/>
          </a:p>
        </p:txBody>
      </p:sp>
      <p:sp>
        <p:nvSpPr>
          <p:cNvPr id="19463" name="Text Box 40"/>
          <p:cNvSpPr txBox="1">
            <a:spLocks noChangeArrowheads="1"/>
          </p:cNvSpPr>
          <p:nvPr/>
        </p:nvSpPr>
        <p:spPr bwMode="auto">
          <a:xfrm>
            <a:off x="5214938" y="4071938"/>
            <a:ext cx="10001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200"/>
              <a:t>A = H/(N-1)</a:t>
            </a:r>
            <a:endParaRPr lang="en-US" sz="1200"/>
          </a:p>
        </p:txBody>
      </p:sp>
      <p:sp>
        <p:nvSpPr>
          <p:cNvPr id="9" name="Rounded Rectangle 8"/>
          <p:cNvSpPr/>
          <p:nvPr/>
        </p:nvSpPr>
        <p:spPr bwMode="auto">
          <a:xfrm>
            <a:off x="5940152" y="2780928"/>
            <a:ext cx="2160240" cy="100811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New API </a:t>
            </a:r>
            <a:br>
              <a:rPr kumimoji="0" lang="en-GB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</a:br>
            <a:r>
              <a:rPr kumimoji="0" lang="en-GB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requirements</a:t>
            </a:r>
            <a:br>
              <a:rPr kumimoji="0" lang="en-GB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</a:br>
            <a:r>
              <a:rPr kumimoji="0" lang="en-GB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coming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85938" y="1214438"/>
            <a:ext cx="4095750" cy="547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AFC8BBC-D5AB-4B35-A43E-0F2F4F809465}" type="slidenum">
              <a:rPr lang="en-US" smtClean="0"/>
              <a:pPr/>
              <a:t>19</a:t>
            </a:fld>
            <a:endParaRPr lang="en-US" smtClean="0"/>
          </a:p>
        </p:txBody>
      </p:sp>
      <p:sp>
        <p:nvSpPr>
          <p:cNvPr id="558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sv-SE" dirty="0" smtClean="0"/>
              <a:t>Multi Spot Temperature and </a:t>
            </a:r>
            <a:br>
              <a:rPr lang="sv-SE" dirty="0" smtClean="0"/>
            </a:br>
            <a:r>
              <a:rPr lang="sv-SE" dirty="0" smtClean="0"/>
              <a:t>Water Level Sensor</a:t>
            </a:r>
          </a:p>
        </p:txBody>
      </p:sp>
      <p:pic>
        <p:nvPicPr>
          <p:cNvPr id="63493" name="Picture 5" descr="TTM-lite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7938" y="1333500"/>
            <a:ext cx="177800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4" name="Text Box 40"/>
          <p:cNvSpPr txBox="1">
            <a:spLocks noChangeArrowheads="1"/>
          </p:cNvSpPr>
          <p:nvPr/>
        </p:nvSpPr>
        <p:spPr bwMode="auto">
          <a:xfrm>
            <a:off x="5929313" y="4071938"/>
            <a:ext cx="20002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200"/>
              <a:t>Multiple Spot Temperature sensor</a:t>
            </a:r>
            <a:endParaRPr lang="en-US" sz="1200"/>
          </a:p>
        </p:txBody>
      </p:sp>
      <p:sp>
        <p:nvSpPr>
          <p:cNvPr id="63495" name="Text Box 40"/>
          <p:cNvSpPr txBox="1">
            <a:spLocks noChangeArrowheads="1"/>
          </p:cNvSpPr>
          <p:nvPr/>
        </p:nvSpPr>
        <p:spPr bwMode="auto">
          <a:xfrm>
            <a:off x="5929313" y="4929188"/>
            <a:ext cx="15716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200"/>
              <a:t>Top weight</a:t>
            </a:r>
            <a:endParaRPr lang="en-US" sz="1200"/>
          </a:p>
        </p:txBody>
      </p:sp>
      <p:sp>
        <p:nvSpPr>
          <p:cNvPr id="63496" name="Text Box 40"/>
          <p:cNvSpPr txBox="1">
            <a:spLocks noChangeArrowheads="1"/>
          </p:cNvSpPr>
          <p:nvPr/>
        </p:nvSpPr>
        <p:spPr bwMode="auto">
          <a:xfrm>
            <a:off x="5929313" y="5357813"/>
            <a:ext cx="15716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200"/>
              <a:t>Water Level Sensor</a:t>
            </a:r>
            <a:endParaRPr lang="en-US" sz="1200"/>
          </a:p>
        </p:txBody>
      </p:sp>
      <p:sp>
        <p:nvSpPr>
          <p:cNvPr id="63497" name="Text Box 40"/>
          <p:cNvSpPr txBox="1">
            <a:spLocks noChangeArrowheads="1"/>
          </p:cNvSpPr>
          <p:nvPr/>
        </p:nvSpPr>
        <p:spPr bwMode="auto">
          <a:xfrm>
            <a:off x="5929313" y="5715000"/>
            <a:ext cx="15716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200"/>
              <a:t>Interface level</a:t>
            </a:r>
            <a:endParaRPr lang="en-US" sz="1200"/>
          </a:p>
        </p:txBody>
      </p:sp>
      <p:sp>
        <p:nvSpPr>
          <p:cNvPr id="63498" name="Text Box 40"/>
          <p:cNvSpPr txBox="1">
            <a:spLocks noChangeArrowheads="1"/>
          </p:cNvSpPr>
          <p:nvPr/>
        </p:nvSpPr>
        <p:spPr bwMode="auto">
          <a:xfrm>
            <a:off x="5929313" y="6143625"/>
            <a:ext cx="15716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200"/>
              <a:t>Anchor weight</a:t>
            </a:r>
            <a:endParaRPr lang="en-US" sz="1200"/>
          </a:p>
        </p:txBody>
      </p:sp>
      <p:sp>
        <p:nvSpPr>
          <p:cNvPr id="63499" name="Text Box 40"/>
          <p:cNvSpPr txBox="1">
            <a:spLocks noChangeArrowheads="1"/>
          </p:cNvSpPr>
          <p:nvPr/>
        </p:nvSpPr>
        <p:spPr bwMode="auto">
          <a:xfrm>
            <a:off x="2281238" y="1285875"/>
            <a:ext cx="15716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sv-SE" sz="1200"/>
              <a:t>2240S</a:t>
            </a:r>
            <a:endParaRPr lang="en-US" sz="1200"/>
          </a:p>
        </p:txBody>
      </p:sp>
      <p:sp>
        <p:nvSpPr>
          <p:cNvPr id="63500" name="Text Box 40"/>
          <p:cNvSpPr txBox="1">
            <a:spLocks noChangeArrowheads="1"/>
          </p:cNvSpPr>
          <p:nvPr/>
        </p:nvSpPr>
        <p:spPr bwMode="auto">
          <a:xfrm>
            <a:off x="5929313" y="4581525"/>
            <a:ext cx="15716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200"/>
              <a:t>Tank wall</a:t>
            </a:r>
            <a:endParaRPr lang="en-US" sz="12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Raptor System Configuration</a:t>
            </a:r>
            <a:endParaRPr lang="sv-SE" dirty="0"/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56FCFFE-DF9B-4B52-A124-F1254FCCA78D}" type="slidenum">
              <a:rPr lang="en-US" smtClean="0">
                <a:latin typeface="Arial" pitchFamily="34" charset="0"/>
              </a:rPr>
              <a:pPr/>
              <a:t>2</a:t>
            </a:fld>
            <a:endParaRPr lang="en-US" smtClean="0">
              <a:latin typeface="Arial" pitchFamily="34" charset="0"/>
            </a:endParaRPr>
          </a:p>
        </p:txBody>
      </p:sp>
      <p:pic>
        <p:nvPicPr>
          <p:cNvPr id="25604" name="Picture 5" descr="I:\GSS\KURS\eLearning\Raptor System Overview\Bilder\5900base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66863" y="1571625"/>
            <a:ext cx="6362700" cy="408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143125" y="1571625"/>
            <a:ext cx="171767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sv-SE" sz="1000" b="0" dirty="0">
                <a:latin typeface="+mn-lt"/>
              </a:rPr>
              <a:t>2240S Multi input Temperature Transmitter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29125" y="1571625"/>
            <a:ext cx="982663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sv-SE" sz="1000" b="0" dirty="0">
                <a:latin typeface="+mn-lt"/>
              </a:rPr>
              <a:t>5900S Radar Level Gauge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43438" y="2636838"/>
            <a:ext cx="936625" cy="554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sv-SE" sz="1000" b="0" dirty="0">
                <a:latin typeface="+mn-lt"/>
              </a:rPr>
              <a:t>3051S Pressure Transmitter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29063" y="4181475"/>
            <a:ext cx="1363662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sv-SE" sz="1000" b="0" dirty="0">
                <a:latin typeface="+mn-lt"/>
              </a:rPr>
              <a:t>2230 Graphical Field Display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34038" y="4786313"/>
            <a:ext cx="1152525" cy="2460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sv-SE" sz="1000" b="0" dirty="0">
                <a:latin typeface="+mn-lt"/>
              </a:rPr>
              <a:t>2410 Tank Hub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86375" y="2143125"/>
            <a:ext cx="2714625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sv-SE" sz="1000" b="0" dirty="0">
                <a:latin typeface="+mn-lt"/>
              </a:rPr>
              <a:t>Tankbus: F</a:t>
            </a:r>
            <a:r>
              <a:rPr lang="sv-SE" sz="900" b="0" dirty="0">
                <a:latin typeface="+mn-lt"/>
              </a:rPr>
              <a:t>OUNDATION</a:t>
            </a:r>
            <a:r>
              <a:rPr lang="sv-SE" sz="900" b="0" baseline="30000" dirty="0">
                <a:latin typeface="+mn-lt"/>
              </a:rPr>
              <a:t>TM</a:t>
            </a:r>
            <a:r>
              <a:rPr lang="sv-SE" sz="1000" b="0" dirty="0">
                <a:latin typeface="+mn-lt"/>
              </a:rPr>
              <a:t> fieldbus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29250" y="5357813"/>
            <a:ext cx="2714625" cy="2460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sv-SE" sz="1000" b="0" dirty="0" smtClean="0">
                <a:latin typeface="+mn-lt"/>
              </a:rPr>
              <a:t>Fieldbus</a:t>
            </a:r>
            <a:endParaRPr lang="sv-SE" sz="1000" b="0" dirty="0">
              <a:latin typeface="+mn-lt"/>
            </a:endParaRPr>
          </a:p>
        </p:txBody>
      </p:sp>
      <p:sp>
        <p:nvSpPr>
          <p:cNvPr id="14" name="Oval 8"/>
          <p:cNvSpPr>
            <a:spLocks noChangeArrowheads="1"/>
          </p:cNvSpPr>
          <p:nvPr/>
        </p:nvSpPr>
        <p:spPr bwMode="auto">
          <a:xfrm>
            <a:off x="3641725" y="1628775"/>
            <a:ext cx="642938" cy="571500"/>
          </a:xfrm>
          <a:prstGeom prst="ellipse">
            <a:avLst/>
          </a:prstGeom>
          <a:noFill/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3800" y="2420938"/>
            <a:ext cx="1743075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sz="2800" dirty="0" smtClean="0"/>
              <a:t>Multi Spot Temperature and </a:t>
            </a:r>
            <a:br>
              <a:rPr lang="sv-SE" sz="2800" dirty="0" smtClean="0"/>
            </a:br>
            <a:r>
              <a:rPr lang="sv-SE" sz="2800" dirty="0" smtClean="0"/>
              <a:t>Water Level Sensor</a:t>
            </a:r>
          </a:p>
        </p:txBody>
      </p:sp>
      <p:sp>
        <p:nvSpPr>
          <p:cNvPr id="64516" name="Content Placeholder 9"/>
          <p:cNvSpPr>
            <a:spLocks noGrp="1"/>
          </p:cNvSpPr>
          <p:nvPr>
            <p:ph sz="half" idx="1"/>
          </p:nvPr>
        </p:nvSpPr>
        <p:spPr>
          <a:xfrm>
            <a:off x="571500" y="1206500"/>
            <a:ext cx="6016625" cy="4546600"/>
          </a:xfrm>
        </p:spPr>
        <p:txBody>
          <a:bodyPr/>
          <a:lstStyle/>
          <a:p>
            <a:r>
              <a:rPr lang="en-GB" sz="2400" dirty="0" smtClean="0"/>
              <a:t>Raptor system includes three types of sensors</a:t>
            </a:r>
          </a:p>
          <a:p>
            <a:pPr lvl="1"/>
            <a:r>
              <a:rPr lang="en-GB" dirty="0" smtClean="0"/>
              <a:t>565, </a:t>
            </a:r>
            <a:r>
              <a:rPr lang="en-GB" sz="2000" dirty="0" smtClean="0"/>
              <a:t>1-16 Pt-100 spot elements</a:t>
            </a:r>
          </a:p>
          <a:p>
            <a:pPr lvl="1"/>
            <a:r>
              <a:rPr lang="en-GB" dirty="0" smtClean="0"/>
              <a:t>566, </a:t>
            </a:r>
            <a:r>
              <a:rPr lang="en-GB" sz="2000" dirty="0" smtClean="0"/>
              <a:t>for LNG tanks</a:t>
            </a:r>
          </a:p>
          <a:p>
            <a:pPr lvl="1"/>
            <a:r>
              <a:rPr lang="en-GB" dirty="0" smtClean="0"/>
              <a:t>765, </a:t>
            </a:r>
            <a:r>
              <a:rPr lang="en-GB" sz="2000" dirty="0" smtClean="0"/>
              <a:t>(565) with Integrated WLS</a:t>
            </a:r>
          </a:p>
          <a:p>
            <a:endParaRPr lang="sv-SE" sz="2000" dirty="0" smtClean="0"/>
          </a:p>
        </p:txBody>
      </p:sp>
      <p:sp>
        <p:nvSpPr>
          <p:cNvPr id="6451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512778A-1984-4876-867A-575B2AEBFCBB}" type="slidenum">
              <a:rPr lang="en-US" smtClean="0"/>
              <a:pPr/>
              <a:t>20</a:t>
            </a:fld>
            <a:endParaRPr lang="en-US" smtClean="0"/>
          </a:p>
        </p:txBody>
      </p:sp>
      <p:pic>
        <p:nvPicPr>
          <p:cNvPr id="64518" name="Picture 4" descr="WL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84963" y="1428750"/>
            <a:ext cx="1858962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ight Arrow 6"/>
          <p:cNvSpPr/>
          <p:nvPr/>
        </p:nvSpPr>
        <p:spPr bwMode="auto">
          <a:xfrm>
            <a:off x="8358188" y="5715000"/>
            <a:ext cx="334962" cy="285750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sv-SE"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sv-SE" sz="2800" dirty="0" smtClean="0"/>
              <a:t>Multiple Spot Temperature Sensors</a:t>
            </a:r>
          </a:p>
        </p:txBody>
      </p:sp>
      <p:sp>
        <p:nvSpPr>
          <p:cNvPr id="65539" name="Content Placeholder 8"/>
          <p:cNvSpPr>
            <a:spLocks noGrp="1"/>
          </p:cNvSpPr>
          <p:nvPr>
            <p:ph idx="1"/>
          </p:nvPr>
        </p:nvSpPr>
        <p:spPr>
          <a:xfrm>
            <a:off x="571500" y="1206500"/>
            <a:ext cx="6000750" cy="4865688"/>
          </a:xfrm>
        </p:spPr>
        <p:txBody>
          <a:bodyPr/>
          <a:lstStyle/>
          <a:p>
            <a:pPr eaLnBrk="1" hangingPunct="1"/>
            <a:r>
              <a:rPr lang="en-GB" sz="2400" smtClean="0"/>
              <a:t>The Pt-100 sensors are placed inside a flexible metal SST protection tube</a:t>
            </a:r>
          </a:p>
          <a:p>
            <a:pPr eaLnBrk="1" hangingPunct="1"/>
            <a:r>
              <a:rPr lang="en-GB" sz="2400" smtClean="0"/>
              <a:t>Special cryogenic version</a:t>
            </a:r>
            <a:r>
              <a:rPr lang="en-GB" sz="2400" i="1" smtClean="0"/>
              <a:t> </a:t>
            </a:r>
            <a:r>
              <a:rPr lang="en-GB" sz="2400" smtClean="0"/>
              <a:t>used for LNG</a:t>
            </a:r>
          </a:p>
          <a:p>
            <a:pPr eaLnBrk="1" hangingPunct="1"/>
            <a:r>
              <a:rPr lang="en-GB" sz="2400" smtClean="0"/>
              <a:t>Can be installed in a closed thermowell </a:t>
            </a:r>
          </a:p>
          <a:p>
            <a:pPr lvl="1" eaLnBrk="1" hangingPunct="1"/>
            <a:r>
              <a:rPr lang="en-GB" sz="2000" smtClean="0"/>
              <a:t>Service and inspections possible while the tank is in operation</a:t>
            </a:r>
          </a:p>
          <a:p>
            <a:pPr eaLnBrk="1" hangingPunct="1"/>
            <a:r>
              <a:rPr lang="en-GB" sz="2400" smtClean="0"/>
              <a:t>Possible to set weight value for each temperature sensor</a:t>
            </a:r>
          </a:p>
          <a:p>
            <a:pPr lvl="1" eaLnBrk="1" hangingPunct="1"/>
            <a:r>
              <a:rPr lang="en-GB" sz="2000" smtClean="0"/>
              <a:t>Rate certain elements more important than others and make them affect the avgerage  temperature more</a:t>
            </a:r>
          </a:p>
          <a:p>
            <a:pPr lvl="1" eaLnBrk="1" hangingPunct="1"/>
            <a:r>
              <a:rPr lang="en-GB" sz="2000" smtClean="0"/>
              <a:t>Primarily used for LPG</a:t>
            </a:r>
          </a:p>
          <a:p>
            <a:endParaRPr lang="sv-SE" sz="3200" smtClean="0"/>
          </a:p>
        </p:txBody>
      </p:sp>
      <p:sp>
        <p:nvSpPr>
          <p:cNvPr id="6554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E65CC0E-58D3-4EB6-9CAC-2A4F1C542FE6}" type="slidenum">
              <a:rPr lang="en-US" smtClean="0"/>
              <a:pPr/>
              <a:t>21</a:t>
            </a:fld>
            <a:endParaRPr lang="en-US" smtClean="0"/>
          </a:p>
        </p:txBody>
      </p:sp>
      <p:pic>
        <p:nvPicPr>
          <p:cNvPr id="6554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29438" y="1357313"/>
            <a:ext cx="1743075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sv-SE" dirty="0" smtClean="0"/>
              <a:t>Multi Spot Temperature spec</a:t>
            </a:r>
            <a:br>
              <a:rPr lang="sv-SE" dirty="0" smtClean="0"/>
            </a:br>
            <a:r>
              <a:rPr lang="sv-SE" sz="2400" dirty="0" smtClean="0"/>
              <a:t>Rosemount 565, 566, 765</a:t>
            </a:r>
            <a:endParaRPr lang="sv-SE" dirty="0" smtClean="0"/>
          </a:p>
        </p:txBody>
      </p:sp>
      <p:sp>
        <p:nvSpPr>
          <p:cNvPr id="66563" name="Content Placeholder 8"/>
          <p:cNvSpPr>
            <a:spLocks noGrp="1"/>
          </p:cNvSpPr>
          <p:nvPr>
            <p:ph idx="1"/>
          </p:nvPr>
        </p:nvSpPr>
        <p:spPr>
          <a:xfrm>
            <a:off x="571500" y="1206500"/>
            <a:ext cx="6303963" cy="4546600"/>
          </a:xfrm>
        </p:spPr>
        <p:txBody>
          <a:bodyPr/>
          <a:lstStyle/>
          <a:p>
            <a:pPr eaLnBrk="1" hangingPunct="1"/>
            <a:r>
              <a:rPr lang="en-GB" smtClean="0"/>
              <a:t>Sensor accuracy</a:t>
            </a:r>
          </a:p>
          <a:p>
            <a:pPr lvl="1" eaLnBrk="1" hangingPunct="1"/>
            <a:r>
              <a:rPr lang="en-GB" sz="1800" smtClean="0"/>
              <a:t>1/6 DIN Class B (standard)</a:t>
            </a:r>
          </a:p>
          <a:p>
            <a:pPr lvl="1" eaLnBrk="1" hangingPunct="1"/>
            <a:r>
              <a:rPr lang="en-GB" sz="1800" smtClean="0"/>
              <a:t>1/10 DIN Class B (option)</a:t>
            </a:r>
          </a:p>
          <a:p>
            <a:pPr eaLnBrk="1" hangingPunct="1"/>
            <a:r>
              <a:rPr lang="en-GB" smtClean="0"/>
              <a:t>Liquid temp range</a:t>
            </a:r>
          </a:p>
          <a:p>
            <a:pPr lvl="1" eaLnBrk="1" hangingPunct="1">
              <a:buSzPct val="60000"/>
            </a:pPr>
            <a:r>
              <a:rPr lang="en-GB" sz="1800" smtClean="0"/>
              <a:t>-50 to 250 °C (-58 to 482 °F)</a:t>
            </a:r>
          </a:p>
          <a:p>
            <a:pPr lvl="1" eaLnBrk="1" hangingPunct="1">
              <a:buSzPct val="60000"/>
            </a:pPr>
            <a:r>
              <a:rPr lang="en-GB" sz="1800" smtClean="0"/>
              <a:t>-170 to 100 °C (-274 to 212 °F) for cryogenic use</a:t>
            </a:r>
          </a:p>
          <a:p>
            <a:pPr eaLnBrk="1" hangingPunct="1"/>
            <a:r>
              <a:rPr lang="en-GB" smtClean="0"/>
              <a:t>Configuration</a:t>
            </a:r>
          </a:p>
          <a:p>
            <a:pPr lvl="1" eaLnBrk="1" hangingPunct="1"/>
            <a:r>
              <a:rPr lang="en-GB" sz="1800" smtClean="0"/>
              <a:t>Rosemount TankMaster WinSetup is recommended </a:t>
            </a:r>
          </a:p>
          <a:p>
            <a:pPr eaLnBrk="1" hangingPunct="1"/>
            <a:r>
              <a:rPr lang="en-GB" smtClean="0"/>
              <a:t>Overall length is 5-70 m (16-230 ft)</a:t>
            </a:r>
          </a:p>
          <a:p>
            <a:pPr eaLnBrk="1" hangingPunct="1">
              <a:buFont typeface="Wingdings" pitchFamily="2" charset="2"/>
              <a:buNone/>
            </a:pPr>
            <a:endParaRPr lang="sv-SE" sz="2200" smtClean="0"/>
          </a:p>
          <a:p>
            <a:pPr>
              <a:buFont typeface="Wingdings" pitchFamily="2" charset="2"/>
              <a:buNone/>
            </a:pPr>
            <a:endParaRPr lang="sv-SE" sz="3200" smtClean="0"/>
          </a:p>
        </p:txBody>
      </p:sp>
      <p:sp>
        <p:nvSpPr>
          <p:cNvPr id="6656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9DABEC3-D580-4308-AAC2-8F93825F1EED}" type="slidenum">
              <a:rPr lang="en-US" smtClean="0"/>
              <a:pPr/>
              <a:t>22</a:t>
            </a:fld>
            <a:endParaRPr lang="en-US" smtClean="0"/>
          </a:p>
        </p:txBody>
      </p:sp>
      <p:pic>
        <p:nvPicPr>
          <p:cNvPr id="6656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00925" y="1412875"/>
            <a:ext cx="1743075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Connection of sensor to 2240S</a:t>
            </a:r>
            <a:endParaRPr lang="sv-SE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5E0D50A-449A-4576-8668-84975C269B53}" type="slidenum">
              <a:rPr lang="en-US" smtClean="0"/>
              <a:pPr/>
              <a:t>23</a:t>
            </a:fld>
            <a:endParaRPr lang="en-US" smtClean="0"/>
          </a:p>
        </p:txBody>
      </p:sp>
      <p:sp>
        <p:nvSpPr>
          <p:cNvPr id="67589" name="Content Placeholder 10"/>
          <p:cNvSpPr>
            <a:spLocks noGrp="1"/>
          </p:cNvSpPr>
          <p:nvPr>
            <p:ph sz="half" idx="1"/>
          </p:nvPr>
        </p:nvSpPr>
        <p:spPr>
          <a:xfrm>
            <a:off x="571500" y="1206500"/>
            <a:ext cx="3929063" cy="2798763"/>
          </a:xfrm>
        </p:spPr>
        <p:txBody>
          <a:bodyPr/>
          <a:lstStyle/>
          <a:p>
            <a:r>
              <a:rPr lang="en-GB" smtClean="0"/>
              <a:t>3-wire with </a:t>
            </a:r>
            <a:br>
              <a:rPr lang="en-GB" smtClean="0"/>
            </a:br>
            <a:r>
              <a:rPr lang="en-GB" smtClean="0"/>
              <a:t>common return</a:t>
            </a:r>
          </a:p>
          <a:p>
            <a:pPr lvl="1"/>
            <a:r>
              <a:rPr lang="en-GB" smtClean="0"/>
              <a:t>b, c &amp; d</a:t>
            </a:r>
          </a:p>
          <a:p>
            <a:pPr lvl="1"/>
            <a:r>
              <a:rPr lang="en-GB" smtClean="0"/>
              <a:t>NOT in </a:t>
            </a:r>
            <a:r>
              <a:rPr lang="en-GB" b="1" u="sng" smtClean="0"/>
              <a:t>a</a:t>
            </a:r>
          </a:p>
        </p:txBody>
      </p:sp>
      <p:pic>
        <p:nvPicPr>
          <p:cNvPr id="67591" name="Picture 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4438" y="4437063"/>
            <a:ext cx="4525962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92" name="Oval 11"/>
          <p:cNvSpPr>
            <a:spLocks noChangeArrowheads="1"/>
          </p:cNvSpPr>
          <p:nvPr/>
        </p:nvSpPr>
        <p:spPr bwMode="auto">
          <a:xfrm>
            <a:off x="2555875" y="4451350"/>
            <a:ext cx="1000125" cy="285750"/>
          </a:xfrm>
          <a:prstGeom prst="ellipse">
            <a:avLst/>
          </a:prstGeom>
          <a:noFill/>
          <a:ln w="34925" algn="ctr">
            <a:solidFill>
              <a:srgbClr val="EF91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pic>
        <p:nvPicPr>
          <p:cNvPr id="9" name="Picture 4" descr="I:\GSS\KURS\Presentationer\Bilder\Service-11_cropped_compressed_temp_WL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7984" y="1268760"/>
            <a:ext cx="4529856" cy="2825920"/>
          </a:xfrm>
          <a:prstGeom prst="rect">
            <a:avLst/>
          </a:prstGeom>
          <a:noFill/>
        </p:spPr>
      </p:pic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4644008" y="2349500"/>
            <a:ext cx="360362" cy="1439863"/>
          </a:xfrm>
          <a:prstGeom prst="ellipse">
            <a:avLst/>
          </a:prstGeom>
          <a:noFill/>
          <a:ln w="34925" algn="ctr">
            <a:solidFill>
              <a:srgbClr val="EF91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I:\GSS\KURS\Presentationer\Bilder\Service-11_cropped_compressed_temp_WL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7984" y="1268760"/>
            <a:ext cx="4529856" cy="282592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Connection of sensor to 2240S</a:t>
            </a:r>
            <a:endParaRPr lang="sv-SE" dirty="0"/>
          </a:p>
        </p:txBody>
      </p:sp>
      <p:sp>
        <p:nvSpPr>
          <p:cNvPr id="6861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2696DEF-7B61-4E5B-9007-60051196802D}" type="slidenum">
              <a:rPr lang="en-US" smtClean="0"/>
              <a:pPr/>
              <a:t>24</a:t>
            </a:fld>
            <a:endParaRPr lang="en-US" smtClean="0"/>
          </a:p>
        </p:txBody>
      </p:sp>
      <p:sp>
        <p:nvSpPr>
          <p:cNvPr id="68612" name="Content Placeholder 10"/>
          <p:cNvSpPr>
            <a:spLocks noGrp="1"/>
          </p:cNvSpPr>
          <p:nvPr>
            <p:ph sz="half" idx="1"/>
          </p:nvPr>
        </p:nvSpPr>
        <p:spPr>
          <a:xfrm>
            <a:off x="571500" y="1206500"/>
            <a:ext cx="3856038" cy="4546600"/>
          </a:xfrm>
        </p:spPr>
        <p:txBody>
          <a:bodyPr/>
          <a:lstStyle/>
          <a:p>
            <a:r>
              <a:rPr lang="en-GB" smtClean="0"/>
              <a:t>3-wire independent</a:t>
            </a:r>
          </a:p>
          <a:p>
            <a:pPr lvl="1"/>
            <a:r>
              <a:rPr lang="en-GB" smtClean="0"/>
              <a:t>b, c &amp; d</a:t>
            </a:r>
          </a:p>
          <a:p>
            <a:pPr lvl="1"/>
            <a:r>
              <a:rPr lang="en-GB" smtClean="0"/>
              <a:t>NOT in </a:t>
            </a:r>
            <a:r>
              <a:rPr lang="en-GB" b="1" u="sng" smtClean="0"/>
              <a:t>a</a:t>
            </a:r>
          </a:p>
          <a:p>
            <a:pPr lvl="1">
              <a:buFontTx/>
              <a:buNone/>
            </a:pPr>
            <a:endParaRPr lang="sv-SE" smtClean="0"/>
          </a:p>
        </p:txBody>
      </p:sp>
      <p:pic>
        <p:nvPicPr>
          <p:cNvPr id="68613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413" y="4508500"/>
            <a:ext cx="4429125" cy="2024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4" name="Oval 13"/>
          <p:cNvSpPr>
            <a:spLocks noChangeArrowheads="1"/>
          </p:cNvSpPr>
          <p:nvPr/>
        </p:nvSpPr>
        <p:spPr bwMode="auto">
          <a:xfrm>
            <a:off x="2482850" y="4403725"/>
            <a:ext cx="2357438" cy="357188"/>
          </a:xfrm>
          <a:prstGeom prst="ellipse">
            <a:avLst/>
          </a:prstGeom>
          <a:noFill/>
          <a:ln w="34925" algn="ctr">
            <a:solidFill>
              <a:srgbClr val="EF91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68615" name="Oval 14"/>
          <p:cNvSpPr>
            <a:spLocks noChangeArrowheads="1"/>
          </p:cNvSpPr>
          <p:nvPr/>
        </p:nvSpPr>
        <p:spPr bwMode="auto">
          <a:xfrm>
            <a:off x="5911850" y="4475163"/>
            <a:ext cx="1000125" cy="285750"/>
          </a:xfrm>
          <a:prstGeom prst="ellipse">
            <a:avLst/>
          </a:prstGeom>
          <a:noFill/>
          <a:ln w="34925" algn="ctr">
            <a:solidFill>
              <a:srgbClr val="EF91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68617" name="Oval 10"/>
          <p:cNvSpPr>
            <a:spLocks noChangeArrowheads="1"/>
          </p:cNvSpPr>
          <p:nvPr/>
        </p:nvSpPr>
        <p:spPr bwMode="auto">
          <a:xfrm>
            <a:off x="4644008" y="2349500"/>
            <a:ext cx="360362" cy="1439863"/>
          </a:xfrm>
          <a:prstGeom prst="ellipse">
            <a:avLst/>
          </a:prstGeom>
          <a:noFill/>
          <a:ln w="34925" algn="ctr">
            <a:solidFill>
              <a:srgbClr val="EF91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I:\GSS\KURS\Presentationer\Bilder\Service-11_cropped_compressed_temp_WL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7984" y="1268760"/>
            <a:ext cx="4529856" cy="282592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Connection of sensor to 2240S</a:t>
            </a:r>
            <a:endParaRPr lang="sv-SE" dirty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3C642FC-8D09-43C8-BA2E-8358DD411F1D}" type="slidenum">
              <a:rPr lang="en-US" smtClean="0"/>
              <a:pPr/>
              <a:t>25</a:t>
            </a:fld>
            <a:endParaRPr lang="en-US" smtClean="0"/>
          </a:p>
        </p:txBody>
      </p:sp>
      <p:sp>
        <p:nvSpPr>
          <p:cNvPr id="69637" name="Content Placeholder 10"/>
          <p:cNvSpPr>
            <a:spLocks noGrp="1"/>
          </p:cNvSpPr>
          <p:nvPr>
            <p:ph sz="half" idx="1"/>
          </p:nvPr>
        </p:nvSpPr>
        <p:spPr>
          <a:xfrm>
            <a:off x="571500" y="1206500"/>
            <a:ext cx="3784600" cy="4546600"/>
          </a:xfrm>
        </p:spPr>
        <p:txBody>
          <a:bodyPr/>
          <a:lstStyle/>
          <a:p>
            <a:r>
              <a:rPr lang="en-GB" smtClean="0"/>
              <a:t>4-wire independent</a:t>
            </a:r>
          </a:p>
        </p:txBody>
      </p:sp>
      <p:pic>
        <p:nvPicPr>
          <p:cNvPr id="69638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4438" y="4630738"/>
            <a:ext cx="4344987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39" name="Oval 15"/>
          <p:cNvSpPr>
            <a:spLocks noChangeArrowheads="1"/>
          </p:cNvSpPr>
          <p:nvPr/>
        </p:nvSpPr>
        <p:spPr bwMode="auto">
          <a:xfrm>
            <a:off x="2413000" y="4487863"/>
            <a:ext cx="2714625" cy="357187"/>
          </a:xfrm>
          <a:prstGeom prst="ellipse">
            <a:avLst/>
          </a:prstGeom>
          <a:noFill/>
          <a:ln w="34925" algn="ctr">
            <a:solidFill>
              <a:srgbClr val="EF91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69640" name="Oval 16"/>
          <p:cNvSpPr>
            <a:spLocks noChangeArrowheads="1"/>
          </p:cNvSpPr>
          <p:nvPr/>
        </p:nvSpPr>
        <p:spPr bwMode="auto">
          <a:xfrm>
            <a:off x="5842000" y="4559300"/>
            <a:ext cx="1071563" cy="285750"/>
          </a:xfrm>
          <a:prstGeom prst="ellipse">
            <a:avLst/>
          </a:prstGeom>
          <a:noFill/>
          <a:ln w="34925" algn="ctr">
            <a:solidFill>
              <a:srgbClr val="EF91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69641" name="Oval 10"/>
          <p:cNvSpPr>
            <a:spLocks noChangeArrowheads="1"/>
          </p:cNvSpPr>
          <p:nvPr/>
        </p:nvSpPr>
        <p:spPr bwMode="auto">
          <a:xfrm>
            <a:off x="4644008" y="1773238"/>
            <a:ext cx="360362" cy="2016125"/>
          </a:xfrm>
          <a:prstGeom prst="ellipse">
            <a:avLst/>
          </a:prstGeom>
          <a:noFill/>
          <a:ln w="34925" algn="ctr">
            <a:solidFill>
              <a:srgbClr val="EF91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765 Water Level Sensor</a:t>
            </a:r>
            <a:endParaRPr lang="sv-SE" dirty="0"/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>
          <a:xfrm>
            <a:off x="571500" y="1206500"/>
            <a:ext cx="6880225" cy="4546600"/>
          </a:xfrm>
        </p:spPr>
        <p:txBody>
          <a:bodyPr/>
          <a:lstStyle/>
          <a:p>
            <a:r>
              <a:rPr lang="en-GB" smtClean="0"/>
              <a:t>Capacitive sensor</a:t>
            </a:r>
          </a:p>
          <a:p>
            <a:r>
              <a:rPr lang="en-GB" smtClean="0"/>
              <a:t>Digital communication with</a:t>
            </a:r>
            <a:br>
              <a:rPr lang="en-GB" smtClean="0"/>
            </a:br>
            <a:r>
              <a:rPr lang="en-GB" smtClean="0"/>
              <a:t>2240S over RS485</a:t>
            </a:r>
          </a:p>
          <a:p>
            <a:r>
              <a:rPr lang="en-GB" smtClean="0"/>
              <a:t>Product calibration on tank with 2240S</a:t>
            </a:r>
          </a:p>
          <a:p>
            <a:r>
              <a:rPr lang="en-GB" smtClean="0"/>
              <a:t>Two versions</a:t>
            </a:r>
          </a:p>
          <a:p>
            <a:pPr lvl="1"/>
            <a:r>
              <a:rPr lang="en-GB" smtClean="0"/>
              <a:t>Open</a:t>
            </a:r>
          </a:p>
          <a:p>
            <a:pPr lvl="2"/>
            <a:r>
              <a:rPr lang="en-GB" smtClean="0"/>
              <a:t>Suitable for crude oil applications</a:t>
            </a:r>
          </a:p>
          <a:p>
            <a:pPr lvl="1"/>
            <a:r>
              <a:rPr lang="en-GB" smtClean="0"/>
              <a:t>Closed</a:t>
            </a:r>
          </a:p>
          <a:p>
            <a:pPr lvl="2"/>
            <a:r>
              <a:rPr lang="en-GB" smtClean="0"/>
              <a:t>Suitable for lighter fuels such as diesel oil etc</a:t>
            </a:r>
          </a:p>
          <a:p>
            <a:pPr lvl="1"/>
            <a:endParaRPr lang="en-GB" smtClean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B4AA588-392A-4F4D-8190-297A9F509501}" type="slidenum">
              <a:rPr lang="en-US" smtClean="0"/>
              <a:pPr/>
              <a:t>26</a:t>
            </a:fld>
            <a:endParaRPr lang="en-US" smtClean="0"/>
          </a:p>
        </p:txBody>
      </p:sp>
      <p:pic>
        <p:nvPicPr>
          <p:cNvPr id="70661" name="Picture 4" descr="WL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4388" y="1268413"/>
            <a:ext cx="1558925" cy="439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sz="2800" dirty="0" smtClean="0"/>
              <a:t>Water Level Sensor, specification</a:t>
            </a:r>
            <a:endParaRPr lang="sv-SE" sz="2800" dirty="0"/>
          </a:p>
        </p:txBody>
      </p:sp>
      <p:sp>
        <p:nvSpPr>
          <p:cNvPr id="716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C7A9B9-9EE0-4FEC-928E-4DBE8FEA5E95}" type="slidenum">
              <a:rPr lang="en-US" smtClean="0"/>
              <a:pPr/>
              <a:t>27</a:t>
            </a:fld>
            <a:endParaRPr lang="en-US" smtClean="0"/>
          </a:p>
        </p:txBody>
      </p:sp>
      <p:sp>
        <p:nvSpPr>
          <p:cNvPr id="71684" name="Content Placeholder 2"/>
          <p:cNvSpPr>
            <a:spLocks noGrp="1"/>
          </p:cNvSpPr>
          <p:nvPr>
            <p:ph idx="1"/>
          </p:nvPr>
        </p:nvSpPr>
        <p:spPr>
          <a:xfrm>
            <a:off x="468313" y="1341438"/>
            <a:ext cx="6448425" cy="4546600"/>
          </a:xfrm>
        </p:spPr>
        <p:txBody>
          <a:bodyPr/>
          <a:lstStyle/>
          <a:p>
            <a:r>
              <a:rPr lang="en-GB" sz="2400" smtClean="0"/>
              <a:t>Active length: </a:t>
            </a:r>
          </a:p>
          <a:p>
            <a:pPr lvl="1"/>
            <a:r>
              <a:rPr lang="en-GB" sz="1800" smtClean="0"/>
              <a:t>500 mm</a:t>
            </a:r>
          </a:p>
          <a:p>
            <a:pPr lvl="1"/>
            <a:r>
              <a:rPr lang="en-GB" sz="1800" smtClean="0"/>
              <a:t>1000 mm (option)</a:t>
            </a:r>
          </a:p>
          <a:p>
            <a:r>
              <a:rPr lang="en-GB" sz="2400" smtClean="0"/>
              <a:t>Accuracy</a:t>
            </a:r>
          </a:p>
          <a:p>
            <a:pPr lvl="1"/>
            <a:r>
              <a:rPr lang="en-GB" sz="1800" smtClean="0"/>
              <a:t>± 2 mm (500 mm version)</a:t>
            </a:r>
          </a:p>
          <a:p>
            <a:pPr lvl="1"/>
            <a:r>
              <a:rPr lang="en-GB" sz="1800" smtClean="0"/>
              <a:t>± 4 mm (1000 mm version)</a:t>
            </a:r>
          </a:p>
          <a:p>
            <a:r>
              <a:rPr lang="en-GB" sz="2400" smtClean="0"/>
              <a:t>Repeatabillity</a:t>
            </a:r>
          </a:p>
          <a:p>
            <a:pPr lvl="1"/>
            <a:r>
              <a:rPr lang="en-GB" sz="1800" smtClean="0"/>
              <a:t>± 0,5 mm (500 mm version)</a:t>
            </a:r>
          </a:p>
          <a:p>
            <a:r>
              <a:rPr lang="en-GB" sz="2400" smtClean="0"/>
              <a:t>Operating temperature</a:t>
            </a:r>
          </a:p>
          <a:p>
            <a:pPr lvl="1"/>
            <a:r>
              <a:rPr lang="en-GB" sz="1800" smtClean="0"/>
              <a:t>0 to +120 °C (+32 to +250 °C)</a:t>
            </a:r>
          </a:p>
          <a:p>
            <a:r>
              <a:rPr lang="en-GB" sz="2400" smtClean="0"/>
              <a:t>Operating Pressure</a:t>
            </a:r>
          </a:p>
          <a:p>
            <a:pPr lvl="1"/>
            <a:r>
              <a:rPr lang="en-GB" sz="1800" smtClean="0"/>
              <a:t>0 to 4 Bar (0-58 Psi)</a:t>
            </a:r>
          </a:p>
        </p:txBody>
      </p:sp>
      <p:pic>
        <p:nvPicPr>
          <p:cNvPr id="71685" name="Picture 4" descr="WL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67538" y="1268413"/>
            <a:ext cx="1558925" cy="439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:\GSS\KURS\Presentationer\Bilder\Service-11_cropped_compressed_temp_WLS.jpg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9832" y="1373474"/>
            <a:ext cx="5776788" cy="2631590"/>
          </a:xfrm>
          <a:prstGeom prst="rect">
            <a:avLst/>
          </a:prstGeom>
          <a:noFill/>
        </p:spPr>
      </p:pic>
      <p:pic>
        <p:nvPicPr>
          <p:cNvPr id="14" name="Picture 3" descr="I:\GSS\KURS\Presentationer\Bilder\JPG Low Res\service\Service-1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7984" y="4149080"/>
            <a:ext cx="2068190" cy="2242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765 sensor connection to 2240S</a:t>
            </a:r>
            <a:endParaRPr lang="sv-SE" dirty="0"/>
          </a:p>
        </p:txBody>
      </p:sp>
      <p:sp>
        <p:nvSpPr>
          <p:cNvPr id="7270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56EA9BE-DA2C-45E9-9C57-810B7EDFBA04}" type="slidenum">
              <a:rPr lang="en-US" smtClean="0"/>
              <a:pPr/>
              <a:t>28</a:t>
            </a:fld>
            <a:endParaRPr lang="en-US" smtClean="0"/>
          </a:p>
        </p:txBody>
      </p:sp>
      <p:sp>
        <p:nvSpPr>
          <p:cNvPr id="72708" name="Content Placeholder 10"/>
          <p:cNvSpPr>
            <a:spLocks noGrp="1"/>
          </p:cNvSpPr>
          <p:nvPr>
            <p:ph sz="half" idx="1"/>
          </p:nvPr>
        </p:nvSpPr>
        <p:spPr>
          <a:xfrm>
            <a:off x="571500" y="1206500"/>
            <a:ext cx="2560638" cy="4546600"/>
          </a:xfrm>
        </p:spPr>
        <p:txBody>
          <a:bodyPr/>
          <a:lstStyle/>
          <a:p>
            <a:r>
              <a:rPr lang="en-GB" sz="2000" smtClean="0"/>
              <a:t>Wire color:</a:t>
            </a:r>
          </a:p>
          <a:p>
            <a:pPr lvl="1"/>
            <a:r>
              <a:rPr lang="en-GB" sz="1800" smtClean="0"/>
              <a:t>Red:        +</a:t>
            </a:r>
          </a:p>
          <a:p>
            <a:pPr lvl="1"/>
            <a:r>
              <a:rPr lang="en-GB" sz="1800" smtClean="0"/>
              <a:t>Green:    B</a:t>
            </a:r>
          </a:p>
          <a:p>
            <a:pPr lvl="1"/>
            <a:r>
              <a:rPr lang="en-GB" sz="1800" smtClean="0"/>
              <a:t>White:     A</a:t>
            </a:r>
          </a:p>
          <a:p>
            <a:pPr lvl="1"/>
            <a:r>
              <a:rPr lang="en-GB" sz="1800" smtClean="0"/>
              <a:t>Black:      -</a:t>
            </a:r>
          </a:p>
          <a:p>
            <a:r>
              <a:rPr lang="en-GB" sz="2000" smtClean="0"/>
              <a:t>Connect the cable shield to one of the three ground terminals</a:t>
            </a:r>
          </a:p>
          <a:p>
            <a:endParaRPr lang="sv-SE" sz="2400" smtClean="0"/>
          </a:p>
        </p:txBody>
      </p:sp>
      <p:sp>
        <p:nvSpPr>
          <p:cNvPr id="72709" name="Text Box 40"/>
          <p:cNvSpPr txBox="1">
            <a:spLocks noChangeArrowheads="1"/>
          </p:cNvSpPr>
          <p:nvPr/>
        </p:nvSpPr>
        <p:spPr bwMode="auto">
          <a:xfrm>
            <a:off x="2700338" y="5589588"/>
            <a:ext cx="1571625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sv-SE" sz="1200"/>
              <a:t>Connection points for Water Level Sensor cable shield</a:t>
            </a:r>
            <a:endParaRPr lang="en-US" sz="1200"/>
          </a:p>
        </p:txBody>
      </p:sp>
      <p:sp>
        <p:nvSpPr>
          <p:cNvPr id="72711" name="Rectangle 11"/>
          <p:cNvSpPr>
            <a:spLocks noChangeArrowheads="1"/>
          </p:cNvSpPr>
          <p:nvPr/>
        </p:nvSpPr>
        <p:spPr bwMode="auto">
          <a:xfrm>
            <a:off x="7020272" y="3173674"/>
            <a:ext cx="863600" cy="576262"/>
          </a:xfrm>
          <a:prstGeom prst="rect">
            <a:avLst/>
          </a:prstGeom>
          <a:noFill/>
          <a:ln w="34925" algn="ctr">
            <a:solidFill>
              <a:srgbClr val="EF91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cxnSp>
        <p:nvCxnSpPr>
          <p:cNvPr id="72713" name="Straight Arrow Connector 14"/>
          <p:cNvCxnSpPr>
            <a:cxnSpLocks noChangeShapeType="1"/>
          </p:cNvCxnSpPr>
          <p:nvPr/>
        </p:nvCxnSpPr>
        <p:spPr bwMode="auto">
          <a:xfrm flipV="1">
            <a:off x="4284663" y="5516563"/>
            <a:ext cx="1439862" cy="144462"/>
          </a:xfrm>
          <a:prstGeom prst="straightConnector1">
            <a:avLst/>
          </a:prstGeom>
          <a:noFill/>
          <a:ln w="34925" algn="ctr">
            <a:solidFill>
              <a:srgbClr val="EF9100"/>
            </a:solidFill>
            <a:round/>
            <a:headEnd/>
            <a:tailEnd type="triangle" w="med" len="med"/>
          </a:ln>
        </p:spPr>
      </p:cxnSp>
      <p:cxnSp>
        <p:nvCxnSpPr>
          <p:cNvPr id="72714" name="Straight Arrow Connector 15"/>
          <p:cNvCxnSpPr>
            <a:cxnSpLocks noChangeShapeType="1"/>
          </p:cNvCxnSpPr>
          <p:nvPr/>
        </p:nvCxnSpPr>
        <p:spPr bwMode="auto">
          <a:xfrm>
            <a:off x="4284663" y="5732463"/>
            <a:ext cx="1439862" cy="3175"/>
          </a:xfrm>
          <a:prstGeom prst="straightConnector1">
            <a:avLst/>
          </a:prstGeom>
          <a:noFill/>
          <a:ln w="34925" algn="ctr">
            <a:solidFill>
              <a:srgbClr val="EF9100"/>
            </a:solidFill>
            <a:round/>
            <a:headEnd/>
            <a:tailEnd type="triangle" w="med" len="med"/>
          </a:ln>
        </p:spPr>
      </p:cxnSp>
      <p:cxnSp>
        <p:nvCxnSpPr>
          <p:cNvPr id="72715" name="Straight Arrow Connector 16"/>
          <p:cNvCxnSpPr>
            <a:cxnSpLocks noChangeShapeType="1"/>
          </p:cNvCxnSpPr>
          <p:nvPr/>
        </p:nvCxnSpPr>
        <p:spPr bwMode="auto">
          <a:xfrm>
            <a:off x="4284663" y="5805488"/>
            <a:ext cx="1439862" cy="71437"/>
          </a:xfrm>
          <a:prstGeom prst="straightConnector1">
            <a:avLst/>
          </a:prstGeom>
          <a:noFill/>
          <a:ln w="34925" algn="ctr">
            <a:solidFill>
              <a:srgbClr val="EF9100"/>
            </a:solidFill>
            <a:round/>
            <a:headEnd/>
            <a:tailEnd type="triangle" w="med" len="med"/>
          </a:ln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I:\GSS\KURS\Presentationer\Bilder\Service-11_cropped_compressed_temp_WL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9913" y="4782649"/>
            <a:ext cx="3024336" cy="1886711"/>
          </a:xfrm>
          <a:prstGeom prst="rect">
            <a:avLst/>
          </a:prstGeom>
          <a:noFill/>
        </p:spPr>
      </p:pic>
      <p:sp>
        <p:nvSpPr>
          <p:cNvPr id="7373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305747C-D841-41E4-A460-B8F29B6C8A07}" type="slidenum">
              <a:rPr lang="en-US" smtClean="0"/>
              <a:pPr/>
              <a:t>29</a:t>
            </a:fld>
            <a:endParaRPr lang="en-US" smtClean="0"/>
          </a:p>
        </p:txBody>
      </p:sp>
      <p:sp>
        <p:nvSpPr>
          <p:cNvPr id="568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sv-SE" dirty="0" smtClean="0"/>
              <a:t>Water Level Sensor calibration</a:t>
            </a:r>
          </a:p>
        </p:txBody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206500"/>
            <a:ext cx="5429250" cy="4546600"/>
          </a:xfrm>
        </p:spPr>
        <p:txBody>
          <a:bodyPr/>
          <a:lstStyle/>
          <a:p>
            <a:pPr eaLnBrk="1" hangingPunct="1"/>
            <a:r>
              <a:rPr lang="en-GB" sz="2400" smtClean="0"/>
              <a:t>Factory calibrated for use in diesel,</a:t>
            </a:r>
            <a:br>
              <a:rPr lang="en-GB" sz="2400" smtClean="0"/>
            </a:br>
            <a:r>
              <a:rPr lang="en-GB" sz="3200" smtClean="0"/>
              <a:t>ε</a:t>
            </a:r>
            <a:r>
              <a:rPr lang="en-GB" sz="2400" baseline="-25000" smtClean="0"/>
              <a:t>r</a:t>
            </a:r>
            <a:r>
              <a:rPr lang="en-GB" sz="2400" smtClean="0"/>
              <a:t>=2.3</a:t>
            </a:r>
          </a:p>
          <a:p>
            <a:pPr eaLnBrk="1" hangingPunct="1"/>
            <a:r>
              <a:rPr lang="en-GB" sz="2400" smtClean="0"/>
              <a:t>Parameters stored during calibration</a:t>
            </a:r>
          </a:p>
          <a:p>
            <a:pPr lvl="1" eaLnBrk="1" hangingPunct="1"/>
            <a:r>
              <a:rPr lang="en-GB" sz="1800" smtClean="0"/>
              <a:t>Full = measured capacitor value when probe is completely covered with water</a:t>
            </a:r>
          </a:p>
          <a:p>
            <a:pPr lvl="1" eaLnBrk="1" hangingPunct="1"/>
            <a:r>
              <a:rPr lang="en-GB" sz="1800" smtClean="0"/>
              <a:t>Empty = measured capacitor value when probe is completely covered with reference product</a:t>
            </a:r>
          </a:p>
          <a:p>
            <a:pPr eaLnBrk="1" hangingPunct="1"/>
            <a:r>
              <a:rPr lang="en-GB" sz="2400" smtClean="0"/>
              <a:t>Can be calibrated in field using Rosemount 2240S</a:t>
            </a:r>
          </a:p>
        </p:txBody>
      </p:sp>
      <p:pic>
        <p:nvPicPr>
          <p:cNvPr id="73733" name="Picture 4" descr="WL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67538" y="1268413"/>
            <a:ext cx="1558925" cy="439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737" name="Oval 6"/>
          <p:cNvSpPr>
            <a:spLocks noChangeArrowheads="1"/>
          </p:cNvSpPr>
          <p:nvPr/>
        </p:nvSpPr>
        <p:spPr bwMode="auto">
          <a:xfrm>
            <a:off x="6084168" y="4941168"/>
            <a:ext cx="431800" cy="648072"/>
          </a:xfrm>
          <a:prstGeom prst="ellipse">
            <a:avLst/>
          </a:prstGeom>
          <a:noFill/>
          <a:ln w="38100" algn="ctr">
            <a:solidFill>
              <a:srgbClr val="EF91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cxnSp>
        <p:nvCxnSpPr>
          <p:cNvPr id="73735" name="Straight Arrow Connector 16"/>
          <p:cNvCxnSpPr>
            <a:cxnSpLocks noChangeShapeType="1"/>
            <a:endCxn id="73737" idx="2"/>
          </p:cNvCxnSpPr>
          <p:nvPr/>
        </p:nvCxnSpPr>
        <p:spPr bwMode="auto">
          <a:xfrm>
            <a:off x="3635896" y="4869160"/>
            <a:ext cx="2448272" cy="396044"/>
          </a:xfrm>
          <a:prstGeom prst="straightConnector1">
            <a:avLst/>
          </a:prstGeom>
          <a:noFill/>
          <a:ln w="38100" algn="ctr">
            <a:solidFill>
              <a:srgbClr val="EF9100"/>
            </a:solidFill>
            <a:round/>
            <a:headEnd/>
            <a:tailEnd type="triangle" w="med" len="med"/>
          </a:ln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L:\Raptor\Aftersales dept\Presentationer\Bilder\single_tan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0788" y="1125538"/>
            <a:ext cx="2566987" cy="254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3" name="Picture 8" descr="V:\Land_Div\Piw\Lena\Raptor\PDS\Pictures\2240S w Probe 261.t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6825" y="2997200"/>
            <a:ext cx="1789113" cy="290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2240S Temperature Transmitter</a:t>
            </a:r>
          </a:p>
        </p:txBody>
      </p:sp>
      <p:sp>
        <p:nvSpPr>
          <p:cNvPr id="51205" name="Content Placeholder 4"/>
          <p:cNvSpPr>
            <a:spLocks noGrp="1"/>
          </p:cNvSpPr>
          <p:nvPr>
            <p:ph sz="half" idx="1"/>
          </p:nvPr>
        </p:nvSpPr>
        <p:spPr>
          <a:xfrm>
            <a:off x="571500" y="1206500"/>
            <a:ext cx="5800725" cy="4546600"/>
          </a:xfrm>
        </p:spPr>
        <p:txBody>
          <a:bodyPr/>
          <a:lstStyle/>
          <a:p>
            <a:r>
              <a:rPr lang="en-GB" sz="2400" smtClean="0"/>
              <a:t>Ultra stable temperature multiplexer</a:t>
            </a:r>
          </a:p>
          <a:p>
            <a:r>
              <a:rPr lang="en-GB" sz="2400" smtClean="0"/>
              <a:t>High accuracy for custody transfer applications</a:t>
            </a:r>
          </a:p>
          <a:p>
            <a:r>
              <a:rPr lang="en-GB" sz="2400" smtClean="0"/>
              <a:t>Up to 16 sensors</a:t>
            </a:r>
          </a:p>
          <a:p>
            <a:pPr lvl="1"/>
            <a:r>
              <a:rPr lang="en-GB" sz="2000" smtClean="0"/>
              <a:t>14 with FCU</a:t>
            </a:r>
          </a:p>
          <a:p>
            <a:r>
              <a:rPr lang="en-GB" sz="2400" smtClean="0"/>
              <a:t>Integrated digital WLS interface</a:t>
            </a:r>
          </a:p>
          <a:p>
            <a:r>
              <a:rPr lang="en-GB" sz="2400" smtClean="0"/>
              <a:t>Temperature measurement </a:t>
            </a:r>
            <a:br>
              <a:rPr lang="en-GB" sz="2400" smtClean="0"/>
            </a:br>
            <a:r>
              <a:rPr lang="en-GB" sz="2400" smtClean="0"/>
              <a:t>with 3- and 4-wire elements</a:t>
            </a:r>
          </a:p>
          <a:p>
            <a:r>
              <a:rPr lang="en-GB" sz="2400" smtClean="0"/>
              <a:t>Designed for use with </a:t>
            </a:r>
            <a:br>
              <a:rPr lang="en-GB" sz="2400" smtClean="0"/>
            </a:br>
            <a:r>
              <a:rPr lang="en-GB" sz="2400" smtClean="0"/>
              <a:t>Rosemount 565/566/765</a:t>
            </a:r>
          </a:p>
          <a:p>
            <a:r>
              <a:rPr lang="en-GB" sz="2400" smtClean="0"/>
              <a:t>Pt-100 &amp; Cu-90</a:t>
            </a:r>
          </a:p>
          <a:p>
            <a:endParaRPr lang="sv-SE" sz="2400" smtClean="0"/>
          </a:p>
          <a:p>
            <a:endParaRPr lang="sv-SE" sz="2400" smtClean="0"/>
          </a:p>
        </p:txBody>
      </p:sp>
      <p:sp>
        <p:nvSpPr>
          <p:cNvPr id="5120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F6F4987-0242-41FB-B970-01936E264AFB}" type="slidenum">
              <a:rPr lang="en-US" smtClean="0"/>
              <a:pPr/>
              <a:t>3</a:t>
            </a:fld>
            <a:endParaRPr lang="en-US" smtClean="0"/>
          </a:p>
        </p:txBody>
      </p:sp>
      <p:sp>
        <p:nvSpPr>
          <p:cNvPr id="51207" name="Oval 13"/>
          <p:cNvSpPr>
            <a:spLocks noChangeArrowheads="1"/>
          </p:cNvSpPr>
          <p:nvPr/>
        </p:nvSpPr>
        <p:spPr bwMode="auto">
          <a:xfrm>
            <a:off x="7451725" y="1341438"/>
            <a:ext cx="285750" cy="287337"/>
          </a:xfrm>
          <a:prstGeom prst="ellipse">
            <a:avLst/>
          </a:prstGeom>
          <a:noFill/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pic>
        <p:nvPicPr>
          <p:cNvPr id="51208" name="Picture 9" descr="L:\Raptor\Aftersales dept\Presentationer\Bilder\2240_Transmitter_without_pipe_175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75463" y="3357563"/>
            <a:ext cx="1752600" cy="209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:\GSS\KURS\Presentationer\Bilder\Service-11_compresse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1340768"/>
            <a:ext cx="3786161" cy="410445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WLS Calibration – How to do</a:t>
            </a:r>
            <a:endParaRPr lang="sv-SE" dirty="0"/>
          </a:p>
        </p:txBody>
      </p:sp>
      <p:sp>
        <p:nvSpPr>
          <p:cNvPr id="27651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206500"/>
            <a:ext cx="4643438" cy="4546600"/>
          </a:xfrm>
        </p:spPr>
        <p:txBody>
          <a:bodyPr/>
          <a:lstStyle/>
          <a:p>
            <a:pPr marL="514350" indent="-514350">
              <a:buFont typeface="Arial" charset="0"/>
              <a:buAutoNum type="arabicPeriod"/>
            </a:pPr>
            <a:r>
              <a:rPr lang="sv-SE" sz="2000" smtClean="0"/>
              <a:t>Lift up WLS from bottom of tank and make sure the sensor is covered only with product</a:t>
            </a:r>
          </a:p>
          <a:p>
            <a:pPr marL="514350" indent="-514350">
              <a:buFont typeface="Arial" charset="0"/>
              <a:buAutoNum type="arabicPeriod"/>
            </a:pPr>
            <a:r>
              <a:rPr lang="sv-SE" sz="2000" smtClean="0"/>
              <a:t>Wait 5 min</a:t>
            </a:r>
          </a:p>
          <a:p>
            <a:pPr marL="514350" indent="-514350">
              <a:buFont typeface="Arial" charset="0"/>
              <a:buAutoNum type="arabicPeriod"/>
            </a:pPr>
            <a:r>
              <a:rPr lang="sv-SE" sz="2000" smtClean="0"/>
              <a:t>Press zero button three seconds to begin calibration</a:t>
            </a:r>
          </a:p>
          <a:p>
            <a:pPr marL="514350" indent="-514350">
              <a:buFont typeface="Arial" charset="0"/>
              <a:buAutoNum type="arabicPeriod"/>
            </a:pPr>
            <a:r>
              <a:rPr lang="sv-SE" sz="2000" smtClean="0"/>
              <a:t>Wait for the status LED to turn from steady light to normal LED status (2 sec. interval)</a:t>
            </a:r>
          </a:p>
          <a:p>
            <a:pPr marL="514350" indent="-514350">
              <a:buFont typeface="Arial" charset="0"/>
              <a:buAutoNum type="arabicPeriod"/>
            </a:pPr>
            <a:r>
              <a:rPr lang="sv-SE" sz="2000" smtClean="0"/>
              <a:t>When calibration process completed, firmly anchor WLS back to the bottom of the tank</a:t>
            </a: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480F911-B400-4E41-AE13-1F53B7087C42}" type="slidenum">
              <a:rPr lang="en-US" smtClean="0"/>
              <a:pPr/>
              <a:t>30</a:t>
            </a:fld>
            <a:endParaRPr lang="en-US" smtClean="0"/>
          </a:p>
        </p:txBody>
      </p:sp>
      <p:cxnSp>
        <p:nvCxnSpPr>
          <p:cNvPr id="27654" name="Straight Arrow Connector 9"/>
          <p:cNvCxnSpPr>
            <a:cxnSpLocks noChangeShapeType="1"/>
          </p:cNvCxnSpPr>
          <p:nvPr/>
        </p:nvCxnSpPr>
        <p:spPr bwMode="auto">
          <a:xfrm rot="5400000">
            <a:off x="6842819" y="1662237"/>
            <a:ext cx="642937" cy="0"/>
          </a:xfrm>
          <a:prstGeom prst="straightConnector1">
            <a:avLst/>
          </a:prstGeom>
          <a:noFill/>
          <a:ln w="28575" algn="ctr">
            <a:solidFill>
              <a:srgbClr val="FFC000"/>
            </a:solidFill>
            <a:round/>
            <a:headEnd/>
            <a:tailEnd type="triangle" w="med" len="med"/>
          </a:ln>
        </p:spPr>
      </p:cxnSp>
      <p:sp>
        <p:nvSpPr>
          <p:cNvPr id="27655" name="Text Box 40"/>
          <p:cNvSpPr txBox="1">
            <a:spLocks noChangeArrowheads="1"/>
          </p:cNvSpPr>
          <p:nvPr/>
        </p:nvSpPr>
        <p:spPr bwMode="auto">
          <a:xfrm>
            <a:off x="5724128" y="1124744"/>
            <a:ext cx="15716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sv-SE" sz="1200" dirty="0"/>
              <a:t>Status Led</a:t>
            </a:r>
            <a:endParaRPr lang="en-US" sz="1200" dirty="0"/>
          </a:p>
        </p:txBody>
      </p:sp>
      <p:cxnSp>
        <p:nvCxnSpPr>
          <p:cNvPr id="27656" name="Straight Arrow Connector 12"/>
          <p:cNvCxnSpPr>
            <a:cxnSpLocks noChangeShapeType="1"/>
          </p:cNvCxnSpPr>
          <p:nvPr/>
        </p:nvCxnSpPr>
        <p:spPr bwMode="auto">
          <a:xfrm rot="10800000">
            <a:off x="7164288" y="2852936"/>
            <a:ext cx="552104" cy="4564"/>
          </a:xfrm>
          <a:prstGeom prst="straightConnector1">
            <a:avLst/>
          </a:prstGeom>
          <a:noFill/>
          <a:ln w="28575" algn="ctr">
            <a:solidFill>
              <a:srgbClr val="FFC000"/>
            </a:solidFill>
            <a:round/>
            <a:headEnd/>
            <a:tailEnd type="triangle" w="med" len="med"/>
          </a:ln>
        </p:spPr>
      </p:cxnSp>
      <p:sp>
        <p:nvSpPr>
          <p:cNvPr id="27657" name="Text Box 40"/>
          <p:cNvSpPr txBox="1">
            <a:spLocks noChangeArrowheads="1"/>
          </p:cNvSpPr>
          <p:nvPr/>
        </p:nvSpPr>
        <p:spPr bwMode="auto">
          <a:xfrm>
            <a:off x="7462019" y="1124744"/>
            <a:ext cx="1214437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200" dirty="0"/>
              <a:t>Zero button</a:t>
            </a:r>
            <a:endParaRPr lang="en-US" sz="1200" dirty="0"/>
          </a:p>
        </p:txBody>
      </p:sp>
      <p:cxnSp>
        <p:nvCxnSpPr>
          <p:cNvPr id="27658" name="Straight Connector 18"/>
          <p:cNvCxnSpPr>
            <a:cxnSpLocks noChangeShapeType="1"/>
          </p:cNvCxnSpPr>
          <p:nvPr/>
        </p:nvCxnSpPr>
        <p:spPr bwMode="auto">
          <a:xfrm rot="5400000" flipH="1" flipV="1">
            <a:off x="6966297" y="2107407"/>
            <a:ext cx="1500187" cy="0"/>
          </a:xfrm>
          <a:prstGeom prst="line">
            <a:avLst/>
          </a:prstGeom>
          <a:noFill/>
          <a:ln w="28575" algn="ctr">
            <a:solidFill>
              <a:srgbClr val="FFC000"/>
            </a:solidFill>
            <a:round/>
            <a:headEnd/>
            <a:tailEnd/>
          </a:ln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sv-SE" dirty="0" smtClean="0"/>
              <a:t>WLS Reference Point</a:t>
            </a:r>
          </a:p>
        </p:txBody>
      </p:sp>
      <p:sp>
        <p:nvSpPr>
          <p:cNvPr id="2150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CFD013B-7BA6-42F7-948D-5B76CFA8E872}" type="slidenum">
              <a:rPr lang="en-US" smtClean="0"/>
              <a:pPr/>
              <a:t>31</a:t>
            </a:fld>
            <a:endParaRPr lang="en-US" smtClean="0"/>
          </a:p>
        </p:txBody>
      </p:sp>
      <p:sp>
        <p:nvSpPr>
          <p:cNvPr id="21508" name="Content Placeholder 9"/>
          <p:cNvSpPr>
            <a:spLocks noGrp="1"/>
          </p:cNvSpPr>
          <p:nvPr>
            <p:ph sz="half" idx="1"/>
          </p:nvPr>
        </p:nvSpPr>
        <p:spPr>
          <a:xfrm>
            <a:off x="571500" y="1206500"/>
            <a:ext cx="3857625" cy="4937125"/>
          </a:xfrm>
        </p:spPr>
        <p:txBody>
          <a:bodyPr/>
          <a:lstStyle/>
          <a:p>
            <a:r>
              <a:rPr lang="sv-SE" sz="2400" smtClean="0"/>
              <a:t>Two reference points</a:t>
            </a:r>
          </a:p>
          <a:p>
            <a:pPr lvl="1"/>
            <a:r>
              <a:rPr lang="sv-SE" sz="2000" smtClean="0"/>
              <a:t>Upper sensor limit</a:t>
            </a:r>
          </a:p>
          <a:p>
            <a:pPr lvl="1"/>
            <a:r>
              <a:rPr lang="sv-SE" sz="2000" smtClean="0"/>
              <a:t>Water Zero Level</a:t>
            </a:r>
          </a:p>
          <a:p>
            <a:pPr lvl="1"/>
            <a:r>
              <a:rPr lang="sv-SE" sz="2000" smtClean="0"/>
              <a:t>Marked on the probe</a:t>
            </a:r>
            <a:endParaRPr lang="sv-SE" smtClean="0"/>
          </a:p>
          <a:p>
            <a:r>
              <a:rPr lang="sv-SE" sz="2400" smtClean="0"/>
              <a:t>Level offset (X) has to be considered</a:t>
            </a:r>
          </a:p>
          <a:p>
            <a:pPr lvl="1"/>
            <a:r>
              <a:rPr lang="sv-SE" sz="2000" smtClean="0"/>
              <a:t>X=(R-L1)-(L-L2)</a:t>
            </a:r>
          </a:p>
        </p:txBody>
      </p:sp>
      <p:pic>
        <p:nvPicPr>
          <p:cNvPr id="21509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3375" y="1143000"/>
            <a:ext cx="4052888" cy="455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0" name="Text Box 40"/>
          <p:cNvSpPr txBox="1">
            <a:spLocks noChangeArrowheads="1"/>
          </p:cNvSpPr>
          <p:nvPr/>
        </p:nvSpPr>
        <p:spPr bwMode="auto">
          <a:xfrm>
            <a:off x="7286625" y="1071563"/>
            <a:ext cx="85725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200"/>
              <a:t>Mark</a:t>
            </a:r>
            <a:endParaRPr lang="en-US" sz="1200"/>
          </a:p>
        </p:txBody>
      </p:sp>
      <p:sp>
        <p:nvSpPr>
          <p:cNvPr id="21511" name="Text Box 40"/>
          <p:cNvSpPr txBox="1">
            <a:spLocks noChangeArrowheads="1"/>
          </p:cNvSpPr>
          <p:nvPr/>
        </p:nvSpPr>
        <p:spPr bwMode="auto">
          <a:xfrm>
            <a:off x="7143750" y="1571625"/>
            <a:ext cx="85725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sv-SE" sz="1200"/>
              <a:t>L2</a:t>
            </a:r>
            <a:endParaRPr lang="en-US" sz="1200"/>
          </a:p>
        </p:txBody>
      </p:sp>
      <p:sp>
        <p:nvSpPr>
          <p:cNvPr id="21512" name="Text Box 40"/>
          <p:cNvSpPr txBox="1">
            <a:spLocks noChangeArrowheads="1"/>
          </p:cNvSpPr>
          <p:nvPr/>
        </p:nvSpPr>
        <p:spPr bwMode="auto">
          <a:xfrm>
            <a:off x="7643813" y="3071813"/>
            <a:ext cx="42862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sv-SE" sz="1200"/>
              <a:t>L</a:t>
            </a:r>
            <a:endParaRPr lang="en-US" sz="1200"/>
          </a:p>
        </p:txBody>
      </p:sp>
      <p:sp>
        <p:nvSpPr>
          <p:cNvPr id="21513" name="Text Box 40"/>
          <p:cNvSpPr txBox="1">
            <a:spLocks noChangeArrowheads="1"/>
          </p:cNvSpPr>
          <p:nvPr/>
        </p:nvSpPr>
        <p:spPr bwMode="auto">
          <a:xfrm>
            <a:off x="7929563" y="1357313"/>
            <a:ext cx="92868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200"/>
              <a:t>Upper reference Point</a:t>
            </a:r>
            <a:endParaRPr lang="en-US" sz="1200"/>
          </a:p>
        </p:txBody>
      </p:sp>
      <p:sp>
        <p:nvSpPr>
          <p:cNvPr id="21514" name="Text Box 40"/>
          <p:cNvSpPr txBox="1">
            <a:spLocks noChangeArrowheads="1"/>
          </p:cNvSpPr>
          <p:nvPr/>
        </p:nvSpPr>
        <p:spPr bwMode="auto">
          <a:xfrm>
            <a:off x="4857750" y="3895725"/>
            <a:ext cx="15001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sv-SE" sz="1200"/>
              <a:t>Upper Sensor Limit (100%)</a:t>
            </a:r>
            <a:endParaRPr lang="en-US" sz="1200"/>
          </a:p>
        </p:txBody>
      </p:sp>
      <p:sp>
        <p:nvSpPr>
          <p:cNvPr id="21515" name="Text Box 40"/>
          <p:cNvSpPr txBox="1">
            <a:spLocks noChangeArrowheads="1"/>
          </p:cNvSpPr>
          <p:nvPr/>
        </p:nvSpPr>
        <p:spPr bwMode="auto">
          <a:xfrm>
            <a:off x="5072063" y="5500688"/>
            <a:ext cx="150018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sv-SE" sz="1200"/>
              <a:t>Lower Sensor Limit (0%)</a:t>
            </a:r>
            <a:endParaRPr lang="en-US" sz="1200"/>
          </a:p>
        </p:txBody>
      </p:sp>
      <p:sp>
        <p:nvSpPr>
          <p:cNvPr id="21516" name="Text Box 40"/>
          <p:cNvSpPr txBox="1">
            <a:spLocks noChangeArrowheads="1"/>
          </p:cNvSpPr>
          <p:nvPr/>
        </p:nvSpPr>
        <p:spPr bwMode="auto">
          <a:xfrm>
            <a:off x="4643438" y="4929188"/>
            <a:ext cx="150018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sv-SE" sz="1200"/>
              <a:t>Level offset  X</a:t>
            </a:r>
            <a:endParaRPr lang="en-US" sz="1200"/>
          </a:p>
        </p:txBody>
      </p:sp>
      <p:sp>
        <p:nvSpPr>
          <p:cNvPr id="21517" name="Text Box 40"/>
          <p:cNvSpPr txBox="1">
            <a:spLocks noChangeArrowheads="1"/>
          </p:cNvSpPr>
          <p:nvPr/>
        </p:nvSpPr>
        <p:spPr bwMode="auto">
          <a:xfrm>
            <a:off x="4071938" y="3071813"/>
            <a:ext cx="42862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sv-SE" sz="1200"/>
              <a:t>R</a:t>
            </a:r>
            <a:endParaRPr lang="en-US" sz="1200"/>
          </a:p>
        </p:txBody>
      </p:sp>
      <p:sp>
        <p:nvSpPr>
          <p:cNvPr id="21518" name="Text Box 40"/>
          <p:cNvSpPr txBox="1">
            <a:spLocks noChangeArrowheads="1"/>
          </p:cNvSpPr>
          <p:nvPr/>
        </p:nvSpPr>
        <p:spPr bwMode="auto">
          <a:xfrm>
            <a:off x="4643438" y="4643438"/>
            <a:ext cx="150018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200"/>
              <a:t>Tank Zero Level</a:t>
            </a:r>
            <a:endParaRPr lang="en-US" sz="1200"/>
          </a:p>
        </p:txBody>
      </p:sp>
      <p:sp>
        <p:nvSpPr>
          <p:cNvPr id="21519" name="Text Box 40"/>
          <p:cNvSpPr txBox="1">
            <a:spLocks noChangeArrowheads="1"/>
          </p:cNvSpPr>
          <p:nvPr/>
        </p:nvSpPr>
        <p:spPr bwMode="auto">
          <a:xfrm>
            <a:off x="4286250" y="1071563"/>
            <a:ext cx="192881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200"/>
              <a:t>Tank Reference Point</a:t>
            </a:r>
            <a:endParaRPr lang="en-US" sz="1200"/>
          </a:p>
        </p:txBody>
      </p:sp>
      <p:sp>
        <p:nvSpPr>
          <p:cNvPr id="21520" name="Text Box 40"/>
          <p:cNvSpPr txBox="1">
            <a:spLocks noChangeArrowheads="1"/>
          </p:cNvSpPr>
          <p:nvPr/>
        </p:nvSpPr>
        <p:spPr bwMode="auto">
          <a:xfrm>
            <a:off x="5929313" y="1428750"/>
            <a:ext cx="85725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200"/>
              <a:t>L1</a:t>
            </a:r>
            <a:endParaRPr lang="en-US" sz="1200"/>
          </a:p>
        </p:txBody>
      </p:sp>
      <p:sp>
        <p:nvSpPr>
          <p:cNvPr id="21521" name="Text Box 40"/>
          <p:cNvSpPr txBox="1">
            <a:spLocks noChangeArrowheads="1"/>
          </p:cNvSpPr>
          <p:nvPr/>
        </p:nvSpPr>
        <p:spPr bwMode="auto">
          <a:xfrm>
            <a:off x="8001000" y="5000625"/>
            <a:ext cx="10715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200"/>
              <a:t>Water Zero </a:t>
            </a:r>
            <a:br>
              <a:rPr lang="sv-SE" sz="1200"/>
            </a:br>
            <a:r>
              <a:rPr lang="sv-SE" sz="1200"/>
              <a:t>Level</a:t>
            </a:r>
            <a:endParaRPr lang="en-US" sz="1200"/>
          </a:p>
        </p:txBody>
      </p:sp>
      <p:pic>
        <p:nvPicPr>
          <p:cNvPr id="2152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" y="4786313"/>
            <a:ext cx="14859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23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00300" y="4786313"/>
            <a:ext cx="14573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24" name="Text Box 40"/>
          <p:cNvSpPr txBox="1">
            <a:spLocks noChangeArrowheads="1"/>
          </p:cNvSpPr>
          <p:nvPr/>
        </p:nvSpPr>
        <p:spPr bwMode="auto">
          <a:xfrm>
            <a:off x="1114425" y="5214938"/>
            <a:ext cx="85725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200"/>
              <a:t>X &gt; 0</a:t>
            </a:r>
            <a:endParaRPr lang="en-US" sz="1200"/>
          </a:p>
        </p:txBody>
      </p:sp>
      <p:sp>
        <p:nvSpPr>
          <p:cNvPr id="21525" name="Text Box 40"/>
          <p:cNvSpPr txBox="1">
            <a:spLocks noChangeArrowheads="1"/>
          </p:cNvSpPr>
          <p:nvPr/>
        </p:nvSpPr>
        <p:spPr bwMode="auto">
          <a:xfrm>
            <a:off x="2757488" y="5429250"/>
            <a:ext cx="85725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200"/>
              <a:t>X &lt; 0</a:t>
            </a:r>
            <a:endParaRPr lang="en-US" sz="12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913" y="1214438"/>
            <a:ext cx="3105150" cy="381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WLS Configuration example 1</a:t>
            </a:r>
            <a:endParaRPr lang="sv-SE" dirty="0"/>
          </a:p>
        </p:txBody>
      </p:sp>
      <p:sp>
        <p:nvSpPr>
          <p:cNvPr id="2355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9C375D1-95AD-4A82-8C36-D28637AD9B9B}" type="slidenum">
              <a:rPr lang="en-US" smtClean="0"/>
              <a:pPr/>
              <a:t>32</a:t>
            </a:fld>
            <a:endParaRPr lang="en-US" smtClean="0"/>
          </a:p>
        </p:txBody>
      </p:sp>
      <p:sp>
        <p:nvSpPr>
          <p:cNvPr id="23557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206500"/>
            <a:ext cx="5500688" cy="4546600"/>
          </a:xfrm>
        </p:spPr>
        <p:txBody>
          <a:bodyPr/>
          <a:lstStyle/>
          <a:p>
            <a:r>
              <a:rPr lang="sv-SE" sz="2400" smtClean="0"/>
              <a:t>The Water Zero Level is below the Tank Zero Level</a:t>
            </a:r>
          </a:p>
          <a:p>
            <a:pPr lvl="1"/>
            <a:r>
              <a:rPr lang="sv-SE" sz="2000" smtClean="0"/>
              <a:t>Lower sensor limit (0%) is below tank zero level</a:t>
            </a:r>
          </a:p>
          <a:p>
            <a:pPr lvl="1"/>
            <a:r>
              <a:rPr lang="sv-SE" sz="2000" smtClean="0"/>
              <a:t>X &lt; 0</a:t>
            </a:r>
          </a:p>
          <a:p>
            <a:pPr lvl="1"/>
            <a:r>
              <a:rPr lang="sv-SE" sz="2000" smtClean="0"/>
              <a:t>LA=500mm, X=-50mm</a:t>
            </a:r>
          </a:p>
          <a:p>
            <a:pPr lvl="1"/>
            <a:r>
              <a:rPr lang="sv-SE" sz="2000" smtClean="0"/>
              <a:t>0% = -50mm</a:t>
            </a:r>
          </a:p>
          <a:p>
            <a:pPr lvl="1"/>
            <a:r>
              <a:rPr lang="sv-SE" sz="2000" smtClean="0"/>
              <a:t>100% = 500+(-50)=450mm</a:t>
            </a:r>
          </a:p>
        </p:txBody>
      </p:sp>
      <p:sp>
        <p:nvSpPr>
          <p:cNvPr id="23558" name="Text Box 40"/>
          <p:cNvSpPr txBox="1">
            <a:spLocks noChangeArrowheads="1"/>
          </p:cNvSpPr>
          <p:nvPr/>
        </p:nvSpPr>
        <p:spPr bwMode="auto">
          <a:xfrm>
            <a:off x="6681788" y="1857375"/>
            <a:ext cx="78581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200"/>
              <a:t>100%</a:t>
            </a:r>
            <a:endParaRPr lang="en-US" sz="1200"/>
          </a:p>
        </p:txBody>
      </p:sp>
      <p:sp>
        <p:nvSpPr>
          <p:cNvPr id="23559" name="Text Box 40"/>
          <p:cNvSpPr txBox="1">
            <a:spLocks noChangeArrowheads="1"/>
          </p:cNvSpPr>
          <p:nvPr/>
        </p:nvSpPr>
        <p:spPr bwMode="auto">
          <a:xfrm>
            <a:off x="6753225" y="4581525"/>
            <a:ext cx="78581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200"/>
              <a:t>0%</a:t>
            </a:r>
            <a:endParaRPr lang="en-US" sz="1200"/>
          </a:p>
        </p:txBody>
      </p:sp>
      <p:sp>
        <p:nvSpPr>
          <p:cNvPr id="23560" name="Text Box 40"/>
          <p:cNvSpPr txBox="1">
            <a:spLocks noChangeArrowheads="1"/>
          </p:cNvSpPr>
          <p:nvPr/>
        </p:nvSpPr>
        <p:spPr bwMode="auto">
          <a:xfrm>
            <a:off x="6181725" y="2867025"/>
            <a:ext cx="78581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200"/>
              <a:t>X &lt; 0</a:t>
            </a:r>
            <a:endParaRPr lang="en-US" sz="1200"/>
          </a:p>
        </p:txBody>
      </p:sp>
      <p:sp>
        <p:nvSpPr>
          <p:cNvPr id="23561" name="Text Box 40"/>
          <p:cNvSpPr txBox="1">
            <a:spLocks noChangeArrowheads="1"/>
          </p:cNvSpPr>
          <p:nvPr/>
        </p:nvSpPr>
        <p:spPr bwMode="auto">
          <a:xfrm>
            <a:off x="4786313" y="4000500"/>
            <a:ext cx="135731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sv-SE" sz="1200"/>
              <a:t>Tank Zero Level </a:t>
            </a:r>
            <a:endParaRPr lang="en-US" sz="1200"/>
          </a:p>
        </p:txBody>
      </p:sp>
      <p:sp>
        <p:nvSpPr>
          <p:cNvPr id="23562" name="Text Box 40"/>
          <p:cNvSpPr txBox="1">
            <a:spLocks noChangeArrowheads="1"/>
          </p:cNvSpPr>
          <p:nvPr/>
        </p:nvSpPr>
        <p:spPr bwMode="auto">
          <a:xfrm>
            <a:off x="7786688" y="4357688"/>
            <a:ext cx="135731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sv-SE" sz="1200"/>
              <a:t>Water Zero Level </a:t>
            </a:r>
            <a:endParaRPr lang="en-US" sz="1200"/>
          </a:p>
        </p:txBody>
      </p:sp>
      <p:sp>
        <p:nvSpPr>
          <p:cNvPr id="23563" name="Text Box 40"/>
          <p:cNvSpPr txBox="1">
            <a:spLocks noChangeArrowheads="1"/>
          </p:cNvSpPr>
          <p:nvPr/>
        </p:nvSpPr>
        <p:spPr bwMode="auto">
          <a:xfrm>
            <a:off x="6253163" y="4295775"/>
            <a:ext cx="35718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sv-SE" sz="1200"/>
              <a:t>X</a:t>
            </a:r>
            <a:endParaRPr lang="en-US" sz="1200"/>
          </a:p>
        </p:txBody>
      </p:sp>
      <p:sp>
        <p:nvSpPr>
          <p:cNvPr id="23564" name="Text Box 40"/>
          <p:cNvSpPr txBox="1">
            <a:spLocks noChangeArrowheads="1"/>
          </p:cNvSpPr>
          <p:nvPr/>
        </p:nvSpPr>
        <p:spPr bwMode="auto">
          <a:xfrm>
            <a:off x="7824788" y="2867025"/>
            <a:ext cx="35718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sv-SE" sz="1200"/>
              <a:t>L</a:t>
            </a:r>
            <a:r>
              <a:rPr lang="sv-SE" sz="1200" baseline="-25000"/>
              <a:t>A</a:t>
            </a:r>
            <a:endParaRPr lang="en-US" sz="12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WLS Configuration example 2</a:t>
            </a:r>
            <a:endParaRPr lang="sv-SE" dirty="0"/>
          </a:p>
        </p:txBody>
      </p:sp>
      <p:sp>
        <p:nvSpPr>
          <p:cNvPr id="2457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F88A06A-C3D1-4320-A8AF-E7D0D1E28B23}" type="slidenum">
              <a:rPr lang="en-US" smtClean="0"/>
              <a:pPr/>
              <a:t>33</a:t>
            </a:fld>
            <a:endParaRPr lang="en-US" smtClean="0"/>
          </a:p>
        </p:txBody>
      </p:sp>
      <p:sp>
        <p:nvSpPr>
          <p:cNvPr id="24580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206500"/>
            <a:ext cx="5500688" cy="4546600"/>
          </a:xfrm>
        </p:spPr>
        <p:txBody>
          <a:bodyPr/>
          <a:lstStyle/>
          <a:p>
            <a:r>
              <a:rPr lang="sv-SE" sz="2400" smtClean="0"/>
              <a:t>The Water Zero Level is equal to Tank Zero Level</a:t>
            </a:r>
          </a:p>
          <a:p>
            <a:pPr lvl="1"/>
            <a:r>
              <a:rPr lang="sv-SE" sz="2000" smtClean="0"/>
              <a:t>Lower sensor limit (0%) corresponds to tank zero level</a:t>
            </a:r>
          </a:p>
          <a:p>
            <a:pPr lvl="1"/>
            <a:r>
              <a:rPr lang="sv-SE" sz="2000" smtClean="0"/>
              <a:t>X = 0</a:t>
            </a:r>
          </a:p>
          <a:p>
            <a:pPr lvl="1"/>
            <a:r>
              <a:rPr lang="sv-SE" sz="2000" smtClean="0"/>
              <a:t>LA=500mm, X=0mm</a:t>
            </a:r>
          </a:p>
          <a:p>
            <a:pPr lvl="1"/>
            <a:r>
              <a:rPr lang="sv-SE" sz="2000" smtClean="0"/>
              <a:t>0% = 0mm</a:t>
            </a:r>
          </a:p>
          <a:p>
            <a:pPr lvl="1"/>
            <a:r>
              <a:rPr lang="sv-SE" sz="2000" smtClean="0"/>
              <a:t>100% = 500+0=500mm</a:t>
            </a:r>
          </a:p>
        </p:txBody>
      </p:sp>
      <p:pic>
        <p:nvPicPr>
          <p:cNvPr id="24581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29250" y="1143000"/>
            <a:ext cx="3362325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2" name="Text Box 40"/>
          <p:cNvSpPr txBox="1">
            <a:spLocks noChangeArrowheads="1"/>
          </p:cNvSpPr>
          <p:nvPr/>
        </p:nvSpPr>
        <p:spPr bwMode="auto">
          <a:xfrm>
            <a:off x="6786563" y="1857375"/>
            <a:ext cx="78581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200"/>
              <a:t>100%</a:t>
            </a:r>
            <a:endParaRPr lang="en-US" sz="1200"/>
          </a:p>
        </p:txBody>
      </p:sp>
      <p:sp>
        <p:nvSpPr>
          <p:cNvPr id="24583" name="Text Box 40"/>
          <p:cNvSpPr txBox="1">
            <a:spLocks noChangeArrowheads="1"/>
          </p:cNvSpPr>
          <p:nvPr/>
        </p:nvSpPr>
        <p:spPr bwMode="auto">
          <a:xfrm>
            <a:off x="6929438" y="4714875"/>
            <a:ext cx="78581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200"/>
              <a:t>0%</a:t>
            </a:r>
            <a:endParaRPr lang="en-US" sz="1200"/>
          </a:p>
        </p:txBody>
      </p:sp>
      <p:sp>
        <p:nvSpPr>
          <p:cNvPr id="24584" name="Text Box 40"/>
          <p:cNvSpPr txBox="1">
            <a:spLocks noChangeArrowheads="1"/>
          </p:cNvSpPr>
          <p:nvPr/>
        </p:nvSpPr>
        <p:spPr bwMode="auto">
          <a:xfrm>
            <a:off x="6143625" y="3081338"/>
            <a:ext cx="78581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200"/>
              <a:t>X &lt; 0</a:t>
            </a:r>
            <a:endParaRPr lang="en-US" sz="1200"/>
          </a:p>
        </p:txBody>
      </p:sp>
      <p:sp>
        <p:nvSpPr>
          <p:cNvPr id="24585" name="Text Box 40"/>
          <p:cNvSpPr txBox="1">
            <a:spLocks noChangeArrowheads="1"/>
          </p:cNvSpPr>
          <p:nvPr/>
        </p:nvSpPr>
        <p:spPr bwMode="auto">
          <a:xfrm>
            <a:off x="4786313" y="4367213"/>
            <a:ext cx="135731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sv-SE" sz="1200"/>
              <a:t>Tank Zero Level </a:t>
            </a:r>
            <a:endParaRPr lang="en-US" sz="1200"/>
          </a:p>
        </p:txBody>
      </p:sp>
      <p:sp>
        <p:nvSpPr>
          <p:cNvPr id="24586" name="Text Box 40"/>
          <p:cNvSpPr txBox="1">
            <a:spLocks noChangeArrowheads="1"/>
          </p:cNvSpPr>
          <p:nvPr/>
        </p:nvSpPr>
        <p:spPr bwMode="auto">
          <a:xfrm>
            <a:off x="7786688" y="4367213"/>
            <a:ext cx="135731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sv-SE" sz="1200"/>
              <a:t>Water Zero Level </a:t>
            </a:r>
            <a:endParaRPr lang="en-US" sz="1200"/>
          </a:p>
        </p:txBody>
      </p:sp>
      <p:sp>
        <p:nvSpPr>
          <p:cNvPr id="24587" name="Text Box 40"/>
          <p:cNvSpPr txBox="1">
            <a:spLocks noChangeArrowheads="1"/>
          </p:cNvSpPr>
          <p:nvPr/>
        </p:nvSpPr>
        <p:spPr bwMode="auto">
          <a:xfrm>
            <a:off x="6215063" y="4510088"/>
            <a:ext cx="35718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sv-SE" sz="1200"/>
              <a:t>X</a:t>
            </a:r>
            <a:endParaRPr lang="en-US" sz="1200"/>
          </a:p>
        </p:txBody>
      </p:sp>
      <p:sp>
        <p:nvSpPr>
          <p:cNvPr id="24588" name="Text Box 40"/>
          <p:cNvSpPr txBox="1">
            <a:spLocks noChangeArrowheads="1"/>
          </p:cNvSpPr>
          <p:nvPr/>
        </p:nvSpPr>
        <p:spPr bwMode="auto">
          <a:xfrm>
            <a:off x="7786688" y="3081338"/>
            <a:ext cx="35718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sv-SE" sz="1200"/>
              <a:t>L</a:t>
            </a:r>
            <a:r>
              <a:rPr lang="sv-SE" sz="1200" baseline="-25000"/>
              <a:t>A</a:t>
            </a:r>
            <a:endParaRPr lang="en-US" sz="12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WLS Configuration example 3</a:t>
            </a:r>
            <a:endParaRPr lang="sv-SE" dirty="0"/>
          </a:p>
        </p:txBody>
      </p:sp>
      <p:sp>
        <p:nvSpPr>
          <p:cNvPr id="2560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CC475F4-2EE8-4095-90F9-E38FFDB31CC6}" type="slidenum">
              <a:rPr lang="en-US" smtClean="0"/>
              <a:pPr/>
              <a:t>34</a:t>
            </a:fld>
            <a:endParaRPr lang="en-US" smtClean="0"/>
          </a:p>
        </p:txBody>
      </p:sp>
      <p:sp>
        <p:nvSpPr>
          <p:cNvPr id="25604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206500"/>
            <a:ext cx="5500688" cy="4546600"/>
          </a:xfrm>
        </p:spPr>
        <p:txBody>
          <a:bodyPr/>
          <a:lstStyle/>
          <a:p>
            <a:r>
              <a:rPr lang="sv-SE" sz="2400" smtClean="0"/>
              <a:t>The Water Zero Level is above the Tank Zero Level</a:t>
            </a:r>
          </a:p>
          <a:p>
            <a:pPr lvl="1"/>
            <a:r>
              <a:rPr lang="sv-SE" sz="2000" smtClean="0"/>
              <a:t>Lower sensor limit (0%) is below tank zero level</a:t>
            </a:r>
          </a:p>
          <a:p>
            <a:pPr lvl="1"/>
            <a:r>
              <a:rPr lang="sv-SE" sz="2000" smtClean="0"/>
              <a:t>X &gt; 0</a:t>
            </a:r>
          </a:p>
          <a:p>
            <a:pPr lvl="1"/>
            <a:r>
              <a:rPr lang="sv-SE" sz="2000" smtClean="0"/>
              <a:t>LA=500mm, X=70mm</a:t>
            </a:r>
          </a:p>
          <a:p>
            <a:pPr lvl="1"/>
            <a:r>
              <a:rPr lang="sv-SE" sz="2000" smtClean="0"/>
              <a:t>0% = 70mm</a:t>
            </a:r>
          </a:p>
          <a:p>
            <a:pPr lvl="1"/>
            <a:r>
              <a:rPr lang="sv-SE" sz="2000" smtClean="0"/>
              <a:t>100% = 500+70=570mm</a:t>
            </a:r>
          </a:p>
        </p:txBody>
      </p:sp>
      <p:pic>
        <p:nvPicPr>
          <p:cNvPr id="25605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72113" y="1214438"/>
            <a:ext cx="3457575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6" name="Text Box 40"/>
          <p:cNvSpPr txBox="1">
            <a:spLocks noChangeArrowheads="1"/>
          </p:cNvSpPr>
          <p:nvPr/>
        </p:nvSpPr>
        <p:spPr bwMode="auto">
          <a:xfrm>
            <a:off x="6786563" y="1857375"/>
            <a:ext cx="78581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200"/>
              <a:t>100%</a:t>
            </a:r>
            <a:endParaRPr lang="en-US" sz="1200"/>
          </a:p>
        </p:txBody>
      </p:sp>
      <p:sp>
        <p:nvSpPr>
          <p:cNvPr id="25607" name="Text Box 40"/>
          <p:cNvSpPr txBox="1">
            <a:spLocks noChangeArrowheads="1"/>
          </p:cNvSpPr>
          <p:nvPr/>
        </p:nvSpPr>
        <p:spPr bwMode="auto">
          <a:xfrm>
            <a:off x="7000875" y="5010150"/>
            <a:ext cx="78581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200"/>
              <a:t>0%</a:t>
            </a:r>
            <a:endParaRPr lang="en-US" sz="1200"/>
          </a:p>
        </p:txBody>
      </p:sp>
      <p:sp>
        <p:nvSpPr>
          <p:cNvPr id="25608" name="Text Box 40"/>
          <p:cNvSpPr txBox="1">
            <a:spLocks noChangeArrowheads="1"/>
          </p:cNvSpPr>
          <p:nvPr/>
        </p:nvSpPr>
        <p:spPr bwMode="auto">
          <a:xfrm>
            <a:off x="6143625" y="3081338"/>
            <a:ext cx="78581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200"/>
              <a:t>X &lt; 0</a:t>
            </a:r>
            <a:endParaRPr lang="en-US" sz="1200"/>
          </a:p>
        </p:txBody>
      </p:sp>
      <p:sp>
        <p:nvSpPr>
          <p:cNvPr id="25609" name="Text Box 40"/>
          <p:cNvSpPr txBox="1">
            <a:spLocks noChangeArrowheads="1"/>
          </p:cNvSpPr>
          <p:nvPr/>
        </p:nvSpPr>
        <p:spPr bwMode="auto">
          <a:xfrm>
            <a:off x="4900613" y="4724400"/>
            <a:ext cx="135731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sv-SE" sz="1200"/>
              <a:t>Tank Zero Level </a:t>
            </a:r>
            <a:endParaRPr lang="en-US" sz="1200"/>
          </a:p>
        </p:txBody>
      </p:sp>
      <p:sp>
        <p:nvSpPr>
          <p:cNvPr id="25610" name="Text Box 40"/>
          <p:cNvSpPr txBox="1">
            <a:spLocks noChangeArrowheads="1"/>
          </p:cNvSpPr>
          <p:nvPr/>
        </p:nvSpPr>
        <p:spPr bwMode="auto">
          <a:xfrm>
            <a:off x="8072438" y="4214813"/>
            <a:ext cx="92868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200"/>
              <a:t>Water Zero Level </a:t>
            </a:r>
            <a:endParaRPr lang="en-US" sz="1200"/>
          </a:p>
        </p:txBody>
      </p:sp>
      <p:sp>
        <p:nvSpPr>
          <p:cNvPr id="25611" name="Text Box 40"/>
          <p:cNvSpPr txBox="1">
            <a:spLocks noChangeArrowheads="1"/>
          </p:cNvSpPr>
          <p:nvPr/>
        </p:nvSpPr>
        <p:spPr bwMode="auto">
          <a:xfrm>
            <a:off x="6215063" y="4724400"/>
            <a:ext cx="35718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sv-SE" sz="1200"/>
              <a:t>X</a:t>
            </a:r>
            <a:endParaRPr lang="en-US" sz="1200"/>
          </a:p>
        </p:txBody>
      </p:sp>
      <p:sp>
        <p:nvSpPr>
          <p:cNvPr id="25612" name="Text Box 40"/>
          <p:cNvSpPr txBox="1">
            <a:spLocks noChangeArrowheads="1"/>
          </p:cNvSpPr>
          <p:nvPr/>
        </p:nvSpPr>
        <p:spPr bwMode="auto">
          <a:xfrm>
            <a:off x="8001000" y="3081338"/>
            <a:ext cx="357188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sv-SE" sz="1200"/>
              <a:t>L</a:t>
            </a:r>
            <a:r>
              <a:rPr lang="sv-SE" sz="1200" baseline="-25000"/>
              <a:t>A</a:t>
            </a:r>
            <a:endParaRPr lang="en-US" sz="12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4625" y="2495550"/>
            <a:ext cx="3371850" cy="436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Upper and lower dead zone</a:t>
            </a:r>
            <a:endParaRPr lang="sv-SE" dirty="0"/>
          </a:p>
        </p:txBody>
      </p:sp>
      <p:sp>
        <p:nvSpPr>
          <p:cNvPr id="22532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206500"/>
            <a:ext cx="8143875" cy="4546600"/>
          </a:xfrm>
        </p:spPr>
        <p:txBody>
          <a:bodyPr/>
          <a:lstStyle/>
          <a:p>
            <a:r>
              <a:rPr lang="sv-SE" smtClean="0"/>
              <a:t>Upper and lower dead zone</a:t>
            </a:r>
          </a:p>
          <a:p>
            <a:pPr lvl="1"/>
            <a:r>
              <a:rPr lang="sv-SE" smtClean="0"/>
              <a:t>Distance on the top and bottom of the sensor excluded from the measurement due to contamination</a:t>
            </a:r>
          </a:p>
          <a:p>
            <a:endParaRPr lang="sv-SE" sz="3200" smtClean="0"/>
          </a:p>
        </p:txBody>
      </p:sp>
      <p:sp>
        <p:nvSpPr>
          <p:cNvPr id="2253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A6EB9F6-1A91-4E7B-8523-2B7490C31AD0}" type="slidenum">
              <a:rPr lang="en-US" smtClean="0"/>
              <a:pPr/>
              <a:t>35</a:t>
            </a:fld>
            <a:endParaRPr lang="en-US" smtClean="0"/>
          </a:p>
        </p:txBody>
      </p:sp>
      <p:sp>
        <p:nvSpPr>
          <p:cNvPr id="22534" name="Text Box 40"/>
          <p:cNvSpPr txBox="1">
            <a:spLocks noChangeArrowheads="1"/>
          </p:cNvSpPr>
          <p:nvPr/>
        </p:nvSpPr>
        <p:spPr bwMode="auto">
          <a:xfrm>
            <a:off x="5929313" y="3795713"/>
            <a:ext cx="15716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200"/>
              <a:t>Upper Dead Zone</a:t>
            </a:r>
            <a:endParaRPr lang="en-US" sz="1200"/>
          </a:p>
        </p:txBody>
      </p:sp>
      <p:sp>
        <p:nvSpPr>
          <p:cNvPr id="22535" name="Text Box 40"/>
          <p:cNvSpPr txBox="1">
            <a:spLocks noChangeArrowheads="1"/>
          </p:cNvSpPr>
          <p:nvPr/>
        </p:nvSpPr>
        <p:spPr bwMode="auto">
          <a:xfrm>
            <a:off x="5929313" y="5653088"/>
            <a:ext cx="15716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200"/>
              <a:t>Lower Dead Zone</a:t>
            </a:r>
            <a:endParaRPr lang="en-US" sz="1200"/>
          </a:p>
        </p:txBody>
      </p:sp>
      <p:sp>
        <p:nvSpPr>
          <p:cNvPr id="22536" name="Text Box 40"/>
          <p:cNvSpPr txBox="1">
            <a:spLocks noChangeArrowheads="1"/>
          </p:cNvSpPr>
          <p:nvPr/>
        </p:nvSpPr>
        <p:spPr bwMode="auto">
          <a:xfrm>
            <a:off x="928688" y="3867150"/>
            <a:ext cx="207168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sv-SE" sz="1200"/>
              <a:t>Upper Measurement Limit</a:t>
            </a:r>
            <a:endParaRPr lang="en-US" sz="1200"/>
          </a:p>
        </p:txBody>
      </p:sp>
      <p:sp>
        <p:nvSpPr>
          <p:cNvPr id="22537" name="Text Box 40"/>
          <p:cNvSpPr txBox="1">
            <a:spLocks noChangeArrowheads="1"/>
          </p:cNvSpPr>
          <p:nvPr/>
        </p:nvSpPr>
        <p:spPr bwMode="auto">
          <a:xfrm>
            <a:off x="928688" y="5510213"/>
            <a:ext cx="207168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sv-SE" sz="1200"/>
              <a:t>Lower Measurement Limit</a:t>
            </a:r>
            <a:endParaRPr lang="en-US" sz="1200"/>
          </a:p>
        </p:txBody>
      </p:sp>
      <p:sp>
        <p:nvSpPr>
          <p:cNvPr id="14" name="Rectangle 13"/>
          <p:cNvSpPr/>
          <p:nvPr/>
        </p:nvSpPr>
        <p:spPr bwMode="auto">
          <a:xfrm>
            <a:off x="4143375" y="3816350"/>
            <a:ext cx="1785938" cy="214313"/>
          </a:xfrm>
          <a:prstGeom prst="rect">
            <a:avLst/>
          </a:prstGeom>
          <a:solidFill>
            <a:schemeClr val="accent2">
              <a:alpha val="72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sv-SE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143375" y="5688013"/>
            <a:ext cx="1785938" cy="214312"/>
          </a:xfrm>
          <a:prstGeom prst="rect">
            <a:avLst/>
          </a:prstGeom>
          <a:solidFill>
            <a:schemeClr val="accent2">
              <a:alpha val="72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sv-SE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Troubleshooting</a:t>
            </a:r>
            <a:endParaRPr lang="sv-SE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571500" y="1206500"/>
          <a:ext cx="8215342" cy="4333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28864"/>
                <a:gridCol w="2643206"/>
                <a:gridCol w="3143272"/>
              </a:tblGrid>
              <a:tr h="370840"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Problem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Cause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Solution</a:t>
                      </a:r>
                      <a:endParaRPr lang="sv-SE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No communication with TTM using FF bus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Bad Cabling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Check cables</a:t>
                      </a:r>
                      <a:endParaRPr lang="sv-SE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No or</a:t>
                      </a:r>
                      <a:r>
                        <a:rPr lang="sv-SE" sz="1400" baseline="0" dirty="0" smtClean="0"/>
                        <a:t> too many terminations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Make sure that the last device on the tankbus has a termination.</a:t>
                      </a:r>
                      <a:r>
                        <a:rPr lang="sv-SE" sz="1400" baseline="0" dirty="0" smtClean="0"/>
                        <a:t> There is one internal termination located on the TTM</a:t>
                      </a:r>
                      <a:endParaRPr lang="sv-SE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Impossible to change configuration (write</a:t>
                      </a:r>
                      <a:r>
                        <a:rPr lang="sv-SE" sz="1400" baseline="0" dirty="0" smtClean="0"/>
                        <a:t> to HR)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TTM is write protected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Check HW write protection switch. Remove</a:t>
                      </a:r>
                      <a:r>
                        <a:rPr lang="sv-SE" sz="1400" baseline="0" dirty="0" smtClean="0"/>
                        <a:t> SW write protection in WinSetup.</a:t>
                      </a:r>
                      <a:endParaRPr lang="sv-SE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Invalid measurement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Bad RTG cabling</a:t>
                      </a:r>
                      <a:r>
                        <a:rPr lang="sv-SE" sz="1400" baseline="0" dirty="0" smtClean="0"/>
                        <a:t> or configuration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Check the temperature status bits.</a:t>
                      </a:r>
                      <a:endParaRPr lang="sv-SE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Strange values in</a:t>
                      </a:r>
                      <a:r>
                        <a:rPr lang="sv-SE" sz="1400" baseline="0" dirty="0" smtClean="0"/>
                        <a:t> FF paramteres (using FF DD)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FF implementation</a:t>
                      </a:r>
                      <a:r>
                        <a:rPr lang="sv-SE" sz="1400" baseline="0" dirty="0" smtClean="0"/>
                        <a:t> is currently limited.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Use Tank</a:t>
                      </a:r>
                      <a:r>
                        <a:rPr lang="sv-SE" sz="1400" baseline="0" dirty="0" smtClean="0"/>
                        <a:t> hub with WinSetup for TTM configuration or FF using lemur .</a:t>
                      </a:r>
                      <a:endParaRPr lang="sv-SE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WLS shows saturated value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The data (WLS</a:t>
                      </a:r>
                      <a:r>
                        <a:rPr lang="sv-SE" sz="1400" baseline="0" dirty="0" smtClean="0"/>
                        <a:t> lower sensor limit is not correctly stored in the WLS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Update the WLS database or disable the upper and lower</a:t>
                      </a:r>
                      <a:r>
                        <a:rPr lang="sv-SE" sz="1400" baseline="0" dirty="0" smtClean="0"/>
                        <a:t> deadzone detection.</a:t>
                      </a:r>
                      <a:endParaRPr lang="sv-SE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870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2990838-5BB6-4A2A-B0CE-261B4A52F9A4}" type="slidenum">
              <a:rPr lang="en-US" smtClean="0"/>
              <a:pPr/>
              <a:t>36</a:t>
            </a:fld>
            <a:endParaRPr lang="en-US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L:\Raptor\Aftersales dept\Presentationer\Bilder\single_tan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0788" y="1125538"/>
            <a:ext cx="2566987" cy="254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7" name="Picture 9" descr="L:\Raptor\Aftersales dept\Presentationer\Bilder\2240S w Probe 27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80063" y="2852738"/>
            <a:ext cx="1533525" cy="3776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5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2240S Temperature Transmitter</a:t>
            </a:r>
          </a:p>
        </p:txBody>
      </p:sp>
      <p:sp>
        <p:nvSpPr>
          <p:cNvPr id="52229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71500" y="1206500"/>
            <a:ext cx="5872163" cy="4546600"/>
          </a:xfrm>
        </p:spPr>
        <p:txBody>
          <a:bodyPr/>
          <a:lstStyle/>
          <a:p>
            <a:r>
              <a:rPr lang="en-GB" sz="2000" smtClean="0"/>
              <a:t>Temperature measuring range (Pt-100)</a:t>
            </a:r>
          </a:p>
          <a:p>
            <a:pPr lvl="1"/>
            <a:r>
              <a:rPr lang="en-GB" sz="1800" smtClean="0"/>
              <a:t>-200 to 250 °C (-328 to 482 °F) </a:t>
            </a:r>
          </a:p>
          <a:p>
            <a:r>
              <a:rPr lang="en-GB" sz="2000" smtClean="0"/>
              <a:t>Temperature conversion accuracy</a:t>
            </a:r>
          </a:p>
          <a:p>
            <a:pPr lvl="1"/>
            <a:r>
              <a:rPr lang="en-GB" sz="1800" smtClean="0"/>
              <a:t>±0.05 °C (±0.09 °F)</a:t>
            </a:r>
          </a:p>
          <a:p>
            <a:r>
              <a:rPr lang="en-GB" sz="2000" smtClean="0"/>
              <a:t>Ambient Temperature effect</a:t>
            </a:r>
          </a:p>
          <a:p>
            <a:pPr lvl="1"/>
            <a:r>
              <a:rPr lang="en-GB" sz="1800" smtClean="0"/>
              <a:t>±0.05 °C (±0.09 °F)</a:t>
            </a:r>
          </a:p>
          <a:p>
            <a:r>
              <a:rPr lang="en-GB" sz="2000" smtClean="0"/>
              <a:t>Resolution </a:t>
            </a:r>
          </a:p>
          <a:p>
            <a:pPr lvl="1"/>
            <a:r>
              <a:rPr lang="en-GB" sz="1800" smtClean="0"/>
              <a:t>± 0.1 °C (± 0.1 °F) according to API chapter 7 and 12</a:t>
            </a:r>
          </a:p>
          <a:p>
            <a:r>
              <a:rPr lang="en-GB" sz="2000" smtClean="0"/>
              <a:t>Update time: 4 s</a:t>
            </a:r>
          </a:p>
          <a:p>
            <a:pPr lvl="1"/>
            <a:endParaRPr lang="sv-SE" sz="1800" smtClean="0"/>
          </a:p>
          <a:p>
            <a:pPr lvl="1"/>
            <a:endParaRPr lang="sv-SE" sz="1800" smtClean="0"/>
          </a:p>
        </p:txBody>
      </p:sp>
      <p:sp>
        <p:nvSpPr>
          <p:cNvPr id="5223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49121CB-8338-47E0-98E6-1063B1244811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52231" name="Oval 10"/>
          <p:cNvSpPr>
            <a:spLocks noChangeArrowheads="1"/>
          </p:cNvSpPr>
          <p:nvPr/>
        </p:nvSpPr>
        <p:spPr bwMode="auto">
          <a:xfrm>
            <a:off x="7451725" y="1341438"/>
            <a:ext cx="285750" cy="287337"/>
          </a:xfrm>
          <a:prstGeom prst="ellipse">
            <a:avLst/>
          </a:prstGeom>
          <a:noFill/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2240S Temperature Transmitter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GB" sz="2400" smtClean="0"/>
              <a:t>Temperature conversion accuracy </a:t>
            </a:r>
            <a:r>
              <a:rPr lang="en-GB" sz="1800" smtClean="0"/>
              <a:t>(at room temperature)</a:t>
            </a:r>
            <a:endParaRPr lang="en-GB" sz="2400" smtClean="0"/>
          </a:p>
          <a:p>
            <a:pPr>
              <a:buFont typeface="Wingdings" pitchFamily="2" charset="2"/>
              <a:buNone/>
            </a:pPr>
            <a:r>
              <a:rPr lang="en-GB" sz="2000" smtClean="0"/>
              <a:t>16 sensors connected in range -200 to +250 °C at room temperature</a:t>
            </a:r>
          </a:p>
          <a:p>
            <a:pPr lvl="1"/>
            <a:endParaRPr lang="sv-SE" sz="2000" smtClean="0"/>
          </a:p>
          <a:p>
            <a:pPr lvl="1"/>
            <a:endParaRPr lang="sv-SE" sz="2000" smtClean="0"/>
          </a:p>
        </p:txBody>
      </p:sp>
      <p:sp>
        <p:nvSpPr>
          <p:cNvPr id="5325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E642762-74E3-4B55-92F6-9F19ACD7E21C}" type="slidenum">
              <a:rPr lang="en-US" smtClean="0"/>
              <a:pPr/>
              <a:t>5</a:t>
            </a:fld>
            <a:endParaRPr lang="en-US" smtClean="0"/>
          </a:p>
        </p:txBody>
      </p:sp>
      <p:pic>
        <p:nvPicPr>
          <p:cNvPr id="53253" name="Picture 10" descr="C:\DOCUME~1\TNOLKR~1\LOCALS~1\Temp\TD_80\b5656436\Attach\STEP51053\STEP_51053_qc_snapshot_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4213" y="2051050"/>
            <a:ext cx="6048375" cy="3970338"/>
          </a:xfrm>
          <a:prstGeom prst="rect">
            <a:avLst/>
          </a:prstGeom>
          <a:noFill/>
          <a:ln w="25400">
            <a:solidFill>
              <a:srgbClr val="00B0F0"/>
            </a:solidFill>
            <a:miter lim="800000"/>
            <a:headEnd/>
            <a:tailEnd/>
          </a:ln>
        </p:spPr>
      </p:pic>
      <p:pic>
        <p:nvPicPr>
          <p:cNvPr id="53254" name="Picture 9" descr="L:\Raptor\Aftersales dept\Presentationer\Bilder\2240S w Probe 27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58050" y="1989138"/>
            <a:ext cx="1490663" cy="3671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sv-SE" dirty="0" smtClean="0"/>
              <a:t>2240S Temperature Transmitter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sz="2000" smtClean="0"/>
              <a:t>Ambient temperature effect</a:t>
            </a:r>
          </a:p>
          <a:p>
            <a:pPr lvl="1" eaLnBrk="1" hangingPunct="1"/>
            <a:r>
              <a:rPr lang="en-GB" sz="1800" smtClean="0"/>
              <a:t>Diagram shows drift with 4-wire sensors</a:t>
            </a:r>
            <a:r>
              <a:rPr lang="it-IT" sz="1800" smtClean="0"/>
              <a:t/>
            </a:r>
            <a:br>
              <a:rPr lang="it-IT" sz="1800" smtClean="0"/>
            </a:br>
            <a:endParaRPr lang="sv-SE" sz="1800" smtClean="0"/>
          </a:p>
          <a:p>
            <a:pPr lvl="1" eaLnBrk="1" hangingPunct="1"/>
            <a:endParaRPr lang="sv-SE" sz="1800" smtClean="0"/>
          </a:p>
          <a:p>
            <a:pPr lvl="1" eaLnBrk="1" hangingPunct="1">
              <a:buFontTx/>
              <a:buNone/>
            </a:pPr>
            <a:endParaRPr lang="sv-SE" sz="2000" smtClean="0"/>
          </a:p>
        </p:txBody>
      </p:sp>
      <p:sp>
        <p:nvSpPr>
          <p:cNvPr id="5427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646708C-18AE-4708-9232-2CCD8D17A19F}" type="slidenum">
              <a:rPr lang="en-US" smtClean="0"/>
              <a:pPr/>
              <a:t>6</a:t>
            </a:fld>
            <a:endParaRPr lang="en-US" smtClean="0"/>
          </a:p>
        </p:txBody>
      </p:sp>
      <p:pic>
        <p:nvPicPr>
          <p:cNvPr id="54277" name="Picture 9" descr="C:\DOCUME~1\TNOLKR~1\LOCALS~1\Temp\TD_80\b5656436\Attach\STEP51068\STEP_51068_qc_snapshot_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113" y="1989138"/>
            <a:ext cx="6767512" cy="4032250"/>
          </a:xfrm>
          <a:prstGeom prst="rect">
            <a:avLst/>
          </a:prstGeom>
          <a:noFill/>
          <a:ln w="12700">
            <a:solidFill>
              <a:srgbClr val="00B0F0"/>
            </a:solidFill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1206500"/>
            <a:ext cx="5286375" cy="4546600"/>
          </a:xfrm>
        </p:spPr>
        <p:txBody>
          <a:bodyPr/>
          <a:lstStyle/>
          <a:p>
            <a:r>
              <a:rPr lang="en-GB" sz="2000" smtClean="0"/>
              <a:t>Intrinsically safe</a:t>
            </a:r>
          </a:p>
          <a:p>
            <a:r>
              <a:rPr lang="en-GB" sz="2000" smtClean="0"/>
              <a:t>Number of RTD’s:</a:t>
            </a:r>
          </a:p>
          <a:p>
            <a:pPr lvl="1"/>
            <a:r>
              <a:rPr lang="en-GB" sz="1600" smtClean="0"/>
              <a:t>Up to 4 RTD’s </a:t>
            </a:r>
          </a:p>
          <a:p>
            <a:pPr lvl="1"/>
            <a:r>
              <a:rPr lang="en-GB" sz="1600" smtClean="0"/>
              <a:t>Up to 8 RTD’s (option)</a:t>
            </a:r>
          </a:p>
          <a:p>
            <a:pPr lvl="1"/>
            <a:r>
              <a:rPr lang="en-GB" sz="1600" smtClean="0"/>
              <a:t>Up to 16 RTD’s (option) </a:t>
            </a:r>
          </a:p>
          <a:p>
            <a:r>
              <a:rPr lang="en-GB" sz="2000" smtClean="0"/>
              <a:t>Installation options</a:t>
            </a:r>
          </a:p>
          <a:p>
            <a:pPr lvl="1"/>
            <a:r>
              <a:rPr lang="en-GB" sz="1600" smtClean="0"/>
              <a:t>directly on top of temperature/water level sensor </a:t>
            </a:r>
          </a:p>
          <a:p>
            <a:pPr lvl="1"/>
            <a:r>
              <a:rPr lang="en-GB" sz="1600" smtClean="0"/>
              <a:t>remotely on a pipe or wall</a:t>
            </a:r>
          </a:p>
          <a:p>
            <a:r>
              <a:rPr lang="en-GB" sz="2000" smtClean="0"/>
              <a:t>When mounted remote</a:t>
            </a:r>
          </a:p>
          <a:p>
            <a:pPr lvl="1"/>
            <a:r>
              <a:rPr lang="en-GB" sz="1600" smtClean="0"/>
              <a:t>cable gland possible</a:t>
            </a:r>
          </a:p>
          <a:p>
            <a:pPr lvl="1"/>
            <a:endParaRPr lang="sv-SE" sz="1800" smtClean="0"/>
          </a:p>
        </p:txBody>
      </p:sp>
      <p:pic>
        <p:nvPicPr>
          <p:cNvPr id="55299" name="Picture 6" descr="2240 Transmitter remote mounti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4663" y="4292600"/>
            <a:ext cx="2079625" cy="223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3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sv-SE" dirty="0" smtClean="0"/>
              <a:t>2240S Installation Considerations</a:t>
            </a:r>
          </a:p>
        </p:txBody>
      </p:sp>
      <p:sp>
        <p:nvSpPr>
          <p:cNvPr id="5530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AFC8EB8-2DD0-42A5-883A-00E4D991FEED}" type="slidenum">
              <a:rPr lang="en-US" smtClean="0"/>
              <a:pPr/>
              <a:t>7</a:t>
            </a:fld>
            <a:endParaRPr lang="en-US" smtClean="0"/>
          </a:p>
        </p:txBody>
      </p:sp>
      <p:pic>
        <p:nvPicPr>
          <p:cNvPr id="55302" name="Picture 10" descr="2240 Transmitter 16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1413" y="4724400"/>
            <a:ext cx="1787525" cy="169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3" name="Picture 9" descr="L:\Raptor\Aftersales dept\Presentationer\Bilder\2240S w Probe 276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88125" y="1268413"/>
            <a:ext cx="1728788" cy="425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Three wiring types can be used:</a:t>
            </a:r>
          </a:p>
          <a:p>
            <a:pPr lvl="1"/>
            <a:r>
              <a:rPr lang="en-GB" smtClean="0"/>
              <a:t>3-wire with common return</a:t>
            </a:r>
          </a:p>
          <a:p>
            <a:pPr lvl="1"/>
            <a:r>
              <a:rPr lang="en-GB" smtClean="0"/>
              <a:t>3-wire independent spot</a:t>
            </a:r>
          </a:p>
          <a:p>
            <a:pPr lvl="1"/>
            <a:r>
              <a:rPr lang="en-GB" smtClean="0"/>
              <a:t>4-wire independent spot</a:t>
            </a:r>
          </a:p>
        </p:txBody>
      </p:sp>
      <p:pic>
        <p:nvPicPr>
          <p:cNvPr id="56323" name="Picture 2" descr="L:\Raptor\Aftersales dept\Presentationer\Bilder\single_tan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0788" y="1125538"/>
            <a:ext cx="2566987" cy="254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Wiring temperature elements	</a:t>
            </a:r>
            <a:endParaRPr lang="sv-SE" dirty="0"/>
          </a:p>
        </p:txBody>
      </p:sp>
      <p:sp>
        <p:nvSpPr>
          <p:cNvPr id="5632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338322F-DB89-4219-AACE-55EC8C6B25E2}" type="slidenum">
              <a:rPr lang="en-US" smtClean="0"/>
              <a:pPr/>
              <a:t>8</a:t>
            </a:fld>
            <a:endParaRPr lang="en-US" smtClean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714375" y="3571875"/>
          <a:ext cx="7572428" cy="1752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14380"/>
                <a:gridCol w="2143140"/>
                <a:gridCol w="2357454"/>
                <a:gridCol w="2357454"/>
              </a:tblGrid>
              <a:tr h="370840"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3-wire </a:t>
                      </a:r>
                    </a:p>
                    <a:p>
                      <a:r>
                        <a:rPr lang="sv-SE" dirty="0" smtClean="0"/>
                        <a:t>common return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3-wire independent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4-wire independent</a:t>
                      </a:r>
                      <a:endParaRPr lang="sv-S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 smtClean="0"/>
                        <a:t>565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1-16 spots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1-16 spots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1-16 spots</a:t>
                      </a:r>
                      <a:endParaRPr lang="sv-S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 smtClean="0"/>
                        <a:t>566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dirty="0" smtClean="0"/>
                        <a:t>1-16 spots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1-6 spots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1-4 spots</a:t>
                      </a:r>
                      <a:endParaRPr lang="sv-S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 smtClean="0"/>
                        <a:t>765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dirty="0" smtClean="0"/>
                        <a:t>1-16 spots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1-14 spots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1-10 spots</a:t>
                      </a:r>
                      <a:endParaRPr lang="sv-S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6353" name="Oval 9"/>
          <p:cNvSpPr>
            <a:spLocks noChangeArrowheads="1"/>
          </p:cNvSpPr>
          <p:nvPr/>
        </p:nvSpPr>
        <p:spPr bwMode="auto">
          <a:xfrm>
            <a:off x="7451725" y="1341438"/>
            <a:ext cx="285750" cy="287337"/>
          </a:xfrm>
          <a:prstGeom prst="ellipse">
            <a:avLst/>
          </a:prstGeom>
          <a:noFill/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L:\Raptor\Aftersales dept\Presentationer\Bilder\single_tan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0788" y="1125538"/>
            <a:ext cx="2566987" cy="254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196975"/>
            <a:ext cx="8343900" cy="4546600"/>
          </a:xfrm>
        </p:spPr>
        <p:txBody>
          <a:bodyPr/>
          <a:lstStyle/>
          <a:p>
            <a:pPr eaLnBrk="1" hangingPunct="1"/>
            <a:r>
              <a:rPr lang="en-GB" sz="2400" smtClean="0"/>
              <a:t>New feature with 4-wire connection </a:t>
            </a:r>
          </a:p>
          <a:p>
            <a:pPr lvl="1" eaLnBrk="1" hangingPunct="1"/>
            <a:r>
              <a:rPr lang="en-GB" sz="2000" smtClean="0"/>
              <a:t>Improved accuracy</a:t>
            </a:r>
          </a:p>
          <a:p>
            <a:pPr lvl="1" eaLnBrk="1" hangingPunct="1"/>
            <a:r>
              <a:rPr lang="en-GB" sz="2000" smtClean="0"/>
              <a:t>True compensation for wiring resistance</a:t>
            </a:r>
          </a:p>
          <a:p>
            <a:pPr lvl="1" eaLnBrk="1" hangingPunct="1">
              <a:buFontTx/>
              <a:buNone/>
            </a:pPr>
            <a:endParaRPr lang="en-GB" sz="2000" smtClean="0"/>
          </a:p>
          <a:p>
            <a:pPr lvl="2" eaLnBrk="1" hangingPunct="1"/>
            <a:endParaRPr lang="sv-SE" sz="1800" smtClean="0"/>
          </a:p>
          <a:p>
            <a:pPr lvl="2" eaLnBrk="1" hangingPunct="1">
              <a:buFontTx/>
              <a:buNone/>
            </a:pPr>
            <a:endParaRPr lang="sv-SE" sz="1800" smtClean="0"/>
          </a:p>
          <a:p>
            <a:pPr lvl="2" eaLnBrk="1" hangingPunct="1">
              <a:buFontTx/>
              <a:buNone/>
            </a:pPr>
            <a:r>
              <a:rPr lang="sv-SE" sz="1800" smtClean="0"/>
              <a:t>  </a:t>
            </a:r>
          </a:p>
          <a:p>
            <a:pPr lvl="2" eaLnBrk="1" hangingPunct="1">
              <a:buFontTx/>
              <a:buNone/>
            </a:pPr>
            <a:endParaRPr lang="sv-SE" sz="1800" smtClean="0"/>
          </a:p>
          <a:p>
            <a:pPr lvl="2" eaLnBrk="1" hangingPunct="1">
              <a:buFontTx/>
              <a:buNone/>
            </a:pPr>
            <a:endParaRPr lang="sv-SE" sz="1800" smtClean="0"/>
          </a:p>
          <a:p>
            <a:pPr lvl="2" eaLnBrk="1" hangingPunct="1">
              <a:buFontTx/>
              <a:buNone/>
            </a:pPr>
            <a:endParaRPr lang="sv-SE" sz="1800" smtClean="0"/>
          </a:p>
          <a:p>
            <a:pPr lvl="2" eaLnBrk="1" hangingPunct="1">
              <a:buFontTx/>
              <a:buNone/>
            </a:pPr>
            <a:endParaRPr lang="sv-SE" sz="1800" smtClean="0"/>
          </a:p>
          <a:p>
            <a:pPr lvl="2" eaLnBrk="1" hangingPunct="1">
              <a:buFontTx/>
              <a:buNone/>
            </a:pPr>
            <a:endParaRPr lang="sv-SE" sz="1800" smtClean="0"/>
          </a:p>
        </p:txBody>
      </p:sp>
      <p:sp>
        <p:nvSpPr>
          <p:cNvPr id="573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6CDD8CD-3F08-4B2D-9BBB-0FE66D24DF45}" type="slidenum">
              <a:rPr lang="en-US" smtClean="0"/>
              <a:pPr/>
              <a:t>9</a:t>
            </a:fld>
            <a:endParaRPr lang="en-US" smtClean="0"/>
          </a:p>
        </p:txBody>
      </p:sp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Why 4-wire?</a:t>
            </a:r>
            <a:endParaRPr lang="sv-SE" dirty="0" smtClean="0"/>
          </a:p>
        </p:txBody>
      </p:sp>
      <p:pic>
        <p:nvPicPr>
          <p:cNvPr id="57350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8175" y="3357563"/>
            <a:ext cx="5089525" cy="230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51" name="Oval 8"/>
          <p:cNvSpPr>
            <a:spLocks noChangeArrowheads="1"/>
          </p:cNvSpPr>
          <p:nvPr/>
        </p:nvSpPr>
        <p:spPr bwMode="auto">
          <a:xfrm>
            <a:off x="7451725" y="1341438"/>
            <a:ext cx="285750" cy="287337"/>
          </a:xfrm>
          <a:prstGeom prst="ellipse">
            <a:avLst/>
          </a:prstGeom>
          <a:noFill/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1"/>
  <p:tag name="MMPROD_UIDATA" val="&lt;database version=&quot;7.0&quot;&gt;&lt;object type=&quot;1&quot; unique_id=&quot;10001&quot;&gt;&lt;object type=&quot;8&quot; unique_id=&quot;10600&quot;&gt;&lt;/object&gt;&lt;object type=&quot;2&quot; unique_id=&quot;10601&quot;&gt;&lt;object type=&quot;3&quot; unique_id=&quot;10602&quot;&gt;&lt;property id=&quot;20148&quot; value=&quot;5&quot;/&gt;&lt;property id=&quot;20300&quot; value=&quot;Slide 1&quot;/&gt;&lt;property id=&quot;20307&quot; value=&quot;258&quot;/&gt;&lt;/object&gt;&lt;object type=&quot;3&quot; unique_id=&quot;10603&quot;&gt;&lt;property id=&quot;20148&quot; value=&quot;5&quot;/&gt;&lt;property id=&quot;20300&quot; value=&quot;Slide 2 - &amp;quot;System Overview&amp;quot;&quot;/&gt;&lt;property id=&quot;20307&quot; value=&quot;259&quot;/&gt;&lt;/object&gt;&lt;object type=&quot;3&quot; unique_id=&quot;10604&quot;&gt;&lt;property id=&quot;20148&quot; value=&quot;5&quot;/&gt;&lt;property id=&quot;20300&quot; value=&quot;Slide 3 - &amp;quot;2240S Temperature Transmitter&amp;quot;&quot;/&gt;&lt;property id=&quot;20307&quot; value=&quot;260&quot;/&gt;&lt;/object&gt;&lt;object type=&quot;3&quot; unique_id=&quot;10605&quot;&gt;&lt;property id=&quot;20148&quot; value=&quot;5&quot;/&gt;&lt;property id=&quot;20300&quot; value=&quot;Slide 4 - &amp;quot;2240S Temperature Transmitter&amp;quot;&quot;/&gt;&lt;property id=&quot;20307&quot; value=&quot;261&quot;/&gt;&lt;/object&gt;&lt;object type=&quot;3&quot; unique_id=&quot;10606&quot;&gt;&lt;property id=&quot;20148&quot; value=&quot;5&quot;/&gt;&lt;property id=&quot;20300&quot; value=&quot;Slide 5 - &amp;quot;2240S Temperature Transmitter&amp;quot;&quot;/&gt;&lt;property id=&quot;20307&quot; value=&quot;262&quot;/&gt;&lt;/object&gt;&lt;object type=&quot;3&quot; unique_id=&quot;10607&quot;&gt;&lt;property id=&quot;20148&quot; value=&quot;5&quot;/&gt;&lt;property id=&quot;20300&quot; value=&quot;Slide 6 - &amp;quot;2240S Temperature Transmitter&amp;quot;&quot;/&gt;&lt;property id=&quot;20307&quot; value=&quot;263&quot;/&gt;&lt;/object&gt;&lt;object type=&quot;3&quot; unique_id=&quot;10608&quot;&gt;&lt;property id=&quot;20148&quot; value=&quot;5&quot;/&gt;&lt;property id=&quot;20300&quot; value=&quot;Slide 7 - &amp;quot;2240S Installation Considerations&amp;quot;&quot;/&gt;&lt;property id=&quot;20307&quot; value=&quot;264&quot;/&gt;&lt;/object&gt;&lt;object type=&quot;3&quot; unique_id=&quot;10609&quot;&gt;&lt;property id=&quot;20148&quot; value=&quot;5&quot;/&gt;&lt;property id=&quot;20300&quot; value=&quot;Slide 8 - &amp;quot;Wiring temperature elements&amp;amp;#x09;&amp;quot;&quot;/&gt;&lt;property id=&quot;20307&quot; value=&quot;265&quot;/&gt;&lt;/object&gt;&lt;object type=&quot;3&quot; unique_id=&quot;10610&quot;&gt;&lt;property id=&quot;20148&quot; value=&quot;5&quot;/&gt;&lt;property id=&quot;20300&quot; value=&quot;Slide 9 - &amp;quot;Why 4-wire?&amp;quot;&quot;/&gt;&lt;property id=&quot;20307&quot; value=&quot;266&quot;/&gt;&lt;/object&gt;&lt;object type=&quot;3&quot; unique_id=&quot;10611&quot;&gt;&lt;property id=&quot;20148&quot; value=&quot;5&quot;/&gt;&lt;property id=&quot;20300&quot; value=&quot;Slide 10 - &amp;quot;Temperature accuracy impact NSV &amp;quot;&quot;/&gt;&lt;property id=&quot;20307&quot; value=&quot;267&quot;/&gt;&lt;/object&gt;&lt;object type=&quot;3&quot; unique_id=&quot;10612&quot;&gt;&lt;property id=&quot;20148&quot; value=&quot;5&quot;/&gt;&lt;property id=&quot;20300&quot; value=&quot;Slide 11 - &amp;quot;2240S Installation Considerations&amp;quot;&quot;/&gt;&lt;property id=&quot;20307&quot; value=&quot;268&quot;/&gt;&lt;/object&gt;&lt;object type=&quot;3&quot; unique_id=&quot;10613&quot;&gt;&lt;property id=&quot;20148&quot; value=&quot;5&quot;/&gt;&lt;property id=&quot;20300&quot; value=&quot;Slide 12 - &amp;quot;Wiring&amp;quot;&quot;/&gt;&lt;property id=&quot;20307&quot; value=&quot;269&quot;/&gt;&lt;/object&gt;&lt;object type=&quot;3&quot; unique_id=&quot;10614&quot;&gt;&lt;property id=&quot;20148&quot; value=&quot;5&quot;/&gt;&lt;property id=&quot;20300&quot; value=&quot;Slide 13 - &amp;quot;Communication LED’s&amp;quot;&quot;/&gt;&lt;property id=&quot;20307&quot; value=&quot;270&quot;/&gt;&lt;/object&gt;&lt;object type=&quot;3&quot; unique_id=&quot;10615&quot;&gt;&lt;property id=&quot;20148&quot; value=&quot;5&quot;/&gt;&lt;property id=&quot;20300&quot; value=&quot;Slide 14 - &amp;quot;Test &amp;amp; Simulation of temp elements&amp;quot;&quot;/&gt;&lt;property id=&quot;20307&quot; value=&quot;271&quot;/&gt;&lt;/object&gt;&lt;object type=&quot;3&quot; unique_id=&quot;10616&quot;&gt;&lt;property id=&quot;20148&quot; value=&quot;5&quot;/&gt;&lt;property id=&quot;20300&quot; value=&quot;Slide 15 - &amp;quot;Multi Spot Temperature and &amp;#x0D;&amp;#x0A;Water Level Sensor&amp;quot;&quot;/&gt;&lt;property id=&quot;20307&quot; value=&quot;272&quot;/&gt;&lt;/object&gt;&lt;object type=&quot;3&quot; unique_id=&quot;10617&quot;&gt;&lt;property id=&quot;20148&quot; value=&quot;5&quot;/&gt;&lt;property id=&quot;20300&quot; value=&quot;Slide 16 - &amp;quot;Multi Spot Temperature and &amp;#x0D;&amp;#x0A;Water Level Sensor&amp;quot;&quot;/&gt;&lt;property id=&quot;20307&quot; value=&quot;273&quot;/&gt;&lt;/object&gt;&lt;object type=&quot;3&quot; unique_id=&quot;10618&quot;&gt;&lt;property id=&quot;20148&quot; value=&quot;5&quot;/&gt;&lt;property id=&quot;20300&quot; value=&quot;Slide 17 - &amp;quot;Multiple Spot Temperature Sensors&amp;quot;&quot;/&gt;&lt;property id=&quot;20307&quot; value=&quot;274&quot;/&gt;&lt;/object&gt;&lt;object type=&quot;3&quot; unique_id=&quot;10619&quot;&gt;&lt;property id=&quot;20148&quot; value=&quot;5&quot;/&gt;&lt;property id=&quot;20300&quot; value=&quot;Slide 18 - &amp;quot;Multi Spot Temperature spec&amp;#x0D;&amp;#x0A;Rosemount 565, 566, 765&amp;quot;&quot;/&gt;&lt;property id=&quot;20307&quot; value=&quot;275&quot;/&gt;&lt;/object&gt;&lt;object type=&quot;3&quot; unique_id=&quot;10620&quot;&gt;&lt;property id=&quot;20148&quot; value=&quot;5&quot;/&gt;&lt;property id=&quot;20300&quot; value=&quot;Slide 19 - &amp;quot;Connection of sensor to 2240S&amp;quot;&quot;/&gt;&lt;property id=&quot;20307&quot; value=&quot;276&quot;/&gt;&lt;/object&gt;&lt;object type=&quot;3&quot; unique_id=&quot;10621&quot;&gt;&lt;property id=&quot;20148&quot; value=&quot;5&quot;/&gt;&lt;property id=&quot;20300&quot; value=&quot;Slide 20 - &amp;quot;Connection of sensor to 2240S&amp;quot;&quot;/&gt;&lt;property id=&quot;20307&quot; value=&quot;277&quot;/&gt;&lt;/object&gt;&lt;object type=&quot;3&quot; unique_id=&quot;10622&quot;&gt;&lt;property id=&quot;20148&quot; value=&quot;5&quot;/&gt;&lt;property id=&quot;20300&quot; value=&quot;Slide 21 - &amp;quot;Connection of sensor to 2240S&amp;quot;&quot;/&gt;&lt;property id=&quot;20307&quot; value=&quot;278&quot;/&gt;&lt;/object&gt;&lt;object type=&quot;3&quot; unique_id=&quot;10623&quot;&gt;&lt;property id=&quot;20148&quot; value=&quot;5&quot;/&gt;&lt;property id=&quot;20300&quot; value=&quot;Slide 22 - &amp;quot;Water Level Sensor&amp;quot;&quot;/&gt;&lt;property id=&quot;20307&quot; value=&quot;279&quot;/&gt;&lt;/object&gt;&lt;object type=&quot;3&quot; unique_id=&quot;10624&quot;&gt;&lt;property id=&quot;20148&quot; value=&quot;5&quot;/&gt;&lt;property id=&quot;20300&quot; value=&quot;Slide 23 - &amp;quot;Water Level Sensor, specification&amp;quot;&quot;/&gt;&lt;property id=&quot;20307&quot; value=&quot;280&quot;/&gt;&lt;/object&gt;&lt;object type=&quot;3&quot; unique_id=&quot;10625&quot;&gt;&lt;property id=&quot;20148&quot; value=&quot;5&quot;/&gt;&lt;property id=&quot;20300&quot; value=&quot;Slide 24 - &amp;quot;Sensor connection to 2240S&amp;quot;&quot;/&gt;&lt;property id=&quot;20307&quot; value=&quot;281&quot;/&gt;&lt;/object&gt;&lt;object type=&quot;3&quot; unique_id=&quot;10626&quot;&gt;&lt;property id=&quot;20148&quot; value=&quot;5&quot;/&gt;&lt;property id=&quot;20300&quot; value=&quot;Slide 25 - &amp;quot;Water Level Sensor calibration&amp;quot;&quot;/&gt;&lt;property id=&quot;20307&quot; value=&quot;282&quot;/&gt;&lt;/object&gt;&lt;/object&gt;&lt;/object&gt;&lt;/database&gt;"/>
  <p:tag name="SECTOMILLISECCONVERTED" val="1"/>
  <p:tag name="ARTICULATE_PROJECT_OPEN" val="0"/>
</p:tagLst>
</file>

<file path=ppt/theme/theme1.xml><?xml version="1.0" encoding="utf-8"?>
<a:theme xmlns:a="http://schemas.openxmlformats.org/drawingml/2006/main" name="RTG_White">
  <a:themeElements>
    <a:clrScheme name="Default Design 1">
      <a:dk1>
        <a:srgbClr val="0F245F"/>
      </a:dk1>
      <a:lt1>
        <a:srgbClr val="FFFFFF"/>
      </a:lt1>
      <a:dk2>
        <a:srgbClr val="0F245F"/>
      </a:dk2>
      <a:lt2>
        <a:srgbClr val="969696"/>
      </a:lt2>
      <a:accent1>
        <a:srgbClr val="009900"/>
      </a:accent1>
      <a:accent2>
        <a:srgbClr val="FF0000"/>
      </a:accent2>
      <a:accent3>
        <a:srgbClr val="FFFFFF"/>
      </a:accent3>
      <a:accent4>
        <a:srgbClr val="0B1D50"/>
      </a:accent4>
      <a:accent5>
        <a:srgbClr val="AACAAA"/>
      </a:accent5>
      <a:accent6>
        <a:srgbClr val="E70000"/>
      </a:accent6>
      <a:hlink>
        <a:srgbClr val="0099CC"/>
      </a:hlink>
      <a:folHlink>
        <a:srgbClr val="CC0066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F245F"/>
        </a:dk1>
        <a:lt1>
          <a:srgbClr val="FFFFFF"/>
        </a:lt1>
        <a:dk2>
          <a:srgbClr val="0F245F"/>
        </a:dk2>
        <a:lt2>
          <a:srgbClr val="969696"/>
        </a:lt2>
        <a:accent1>
          <a:srgbClr val="009900"/>
        </a:accent1>
        <a:accent2>
          <a:srgbClr val="FF0000"/>
        </a:accent2>
        <a:accent3>
          <a:srgbClr val="FFFFFF"/>
        </a:accent3>
        <a:accent4>
          <a:srgbClr val="0B1D50"/>
        </a:accent4>
        <a:accent5>
          <a:srgbClr val="AACAAA"/>
        </a:accent5>
        <a:accent6>
          <a:srgbClr val="E70000"/>
        </a:accent6>
        <a:hlink>
          <a:srgbClr val="0099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RTG_White</Template>
  <TotalTime>221</TotalTime>
  <Words>2404</Words>
  <Application>Microsoft Office PowerPoint</Application>
  <PresentationFormat>On-screen Show (4:3)</PresentationFormat>
  <Paragraphs>508</Paragraphs>
  <Slides>36</Slides>
  <Notes>32</Notes>
  <HiddenSlides>6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RTG_White</vt:lpstr>
      <vt:lpstr>Slide 1</vt:lpstr>
      <vt:lpstr>Raptor System Configuration</vt:lpstr>
      <vt:lpstr>2240S Temperature Transmitter</vt:lpstr>
      <vt:lpstr>2240S Temperature Transmitter</vt:lpstr>
      <vt:lpstr>2240S Temperature Transmitter</vt:lpstr>
      <vt:lpstr>2240S Temperature Transmitter</vt:lpstr>
      <vt:lpstr>2240S Installation Considerations</vt:lpstr>
      <vt:lpstr>Wiring temperature elements </vt:lpstr>
      <vt:lpstr>Why 4-wire?</vt:lpstr>
      <vt:lpstr>Temperature accuracy impact NSV </vt:lpstr>
      <vt:lpstr>2240S Installation Considerations</vt:lpstr>
      <vt:lpstr>Wiring</vt:lpstr>
      <vt:lpstr>Communication LED’s</vt:lpstr>
      <vt:lpstr>Test &amp; Simulation of temp elements</vt:lpstr>
      <vt:lpstr>Dip Switches</vt:lpstr>
      <vt:lpstr>Ground Leakage</vt:lpstr>
      <vt:lpstr>Holding &amp; Input Registers</vt:lpstr>
      <vt:lpstr>MST  and API recommendations</vt:lpstr>
      <vt:lpstr>Multi Spot Temperature and  Water Level Sensor</vt:lpstr>
      <vt:lpstr>Multi Spot Temperature and  Water Level Sensor</vt:lpstr>
      <vt:lpstr>Multiple Spot Temperature Sensors</vt:lpstr>
      <vt:lpstr>Multi Spot Temperature spec Rosemount 565, 566, 765</vt:lpstr>
      <vt:lpstr>Connection of sensor to 2240S</vt:lpstr>
      <vt:lpstr>Connection of sensor to 2240S</vt:lpstr>
      <vt:lpstr>Connection of sensor to 2240S</vt:lpstr>
      <vt:lpstr>765 Water Level Sensor</vt:lpstr>
      <vt:lpstr>Water Level Sensor, specification</vt:lpstr>
      <vt:lpstr>765 sensor connection to 2240S</vt:lpstr>
      <vt:lpstr>Water Level Sensor calibration</vt:lpstr>
      <vt:lpstr>WLS Calibration – How to do</vt:lpstr>
      <vt:lpstr>WLS Reference Point</vt:lpstr>
      <vt:lpstr>WLS Configuration example 1</vt:lpstr>
      <vt:lpstr>WLS Configuration example 2</vt:lpstr>
      <vt:lpstr>WLS Configuration example 3</vt:lpstr>
      <vt:lpstr>Upper and lower dead zone</vt:lpstr>
      <vt:lpstr>Troubleshooting</vt:lpstr>
    </vt:vector>
  </TitlesOfParts>
  <Company>Emerson Process Management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Hwesterlind</dc:creator>
  <cp:lastModifiedBy>rsegota</cp:lastModifiedBy>
  <cp:revision>36</cp:revision>
  <cp:lastPrinted>2001-01-11T06:42:40Z</cp:lastPrinted>
  <dcterms:created xsi:type="dcterms:W3CDTF">2010-09-02T12:19:13Z</dcterms:created>
  <dcterms:modified xsi:type="dcterms:W3CDTF">2011-02-21T10:03:19Z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roved">
    <vt:lpwstr>GD</vt:lpwstr>
  </property>
  <property fmtid="{D5CDD505-2E9C-101B-9397-08002B2CF9AE}" pid="3" name="IssuedBy">
    <vt:lpwstr>Violeta Lipic</vt:lpwstr>
  </property>
  <property fmtid="{D5CDD505-2E9C-101B-9397-08002B2CF9AE}" pid="4" name="DeptIssuing">
    <vt:lpwstr>GD-VL</vt:lpwstr>
  </property>
  <property fmtid="{D5CDD505-2E9C-101B-9397-08002B2CF9AE}" pid="5" name="Issue">
    <vt:lpwstr>1</vt:lpwstr>
  </property>
  <property fmtid="{D5CDD505-2E9C-101B-9397-08002B2CF9AE}" pid="6" name="DocumentType">
    <vt:lpwstr> </vt:lpwstr>
  </property>
  <property fmtid="{D5CDD505-2E9C-101B-9397-08002B2CF9AE}" pid="7" name="InfoClass">
    <vt:lpwstr>I</vt:lpwstr>
  </property>
  <property fmtid="{D5CDD505-2E9C-101B-9397-08002B2CF9AE}" pid="8" name="Date">
    <vt:lpwstr>2007-01-26</vt:lpwstr>
  </property>
  <property fmtid="{D5CDD505-2E9C-101B-9397-08002B2CF9AE}" pid="9" name="Time">
    <vt:lpwstr>16:10</vt:lpwstr>
  </property>
  <property fmtid="{D5CDD505-2E9C-101B-9397-08002B2CF9AE}" pid="10" name="TitleIssuer">
    <vt:lpwstr>System Developer</vt:lpwstr>
  </property>
  <property fmtid="{D5CDD505-2E9C-101B-9397-08002B2CF9AE}" pid="11" name="Phone">
    <vt:lpwstr>+46 31 337 07 32</vt:lpwstr>
  </property>
  <property fmtid="{D5CDD505-2E9C-101B-9397-08002B2CF9AE}" pid="12" name="Email">
    <vt:lpwstr>violeta.lipic@emersonprocess.com</vt:lpwstr>
  </property>
  <property fmtid="{D5CDD505-2E9C-101B-9397-08002B2CF9AE}" pid="13" name="HardCopy">
    <vt:lpwstr>True</vt:lpwstr>
  </property>
  <property fmtid="{D5CDD505-2E9C-101B-9397-08002B2CF9AE}" pid="14" name="Keywords">
    <vt:lpwstr>&amp;nbsp;</vt:lpwstr>
  </property>
  <property fmtid="{D5CDD505-2E9C-101B-9397-08002B2CF9AE}" pid="15" name="StoredAt">
    <vt:lpwstr> </vt:lpwstr>
  </property>
  <property fmtid="{D5CDD505-2E9C-101B-9397-08002B2CF9AE}" pid="16" name="RegNo">
    <vt:lpwstr> </vt:lpwstr>
  </property>
</Properties>
</file>